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4"/>
    <p:sldMasterId id="2147483693" r:id="rId5"/>
    <p:sldMasterId id="2147483694" r:id="rId6"/>
    <p:sldMasterId id="214748369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Lst>
  <p:sldSz cy="5143500" cx="9144000"/>
  <p:notesSz cx="6858000" cy="9144000"/>
  <p:embeddedFontLst>
    <p:embeddedFont>
      <p:font typeface="Dosis"/>
      <p:regular r:id="rId22"/>
      <p:bold r:id="rId23"/>
    </p:embeddedFont>
    <p:embeddedFont>
      <p:font typeface="Nuni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font" Target="fonts/Dosis-regular.fntdata"/><Relationship Id="rId21" Type="http://schemas.openxmlformats.org/officeDocument/2006/relationships/slide" Target="slides/slide13.xml"/><Relationship Id="rId24" Type="http://schemas.openxmlformats.org/officeDocument/2006/relationships/font" Target="fonts/Nunito-regular.fntdata"/><Relationship Id="rId23" Type="http://schemas.openxmlformats.org/officeDocument/2006/relationships/font" Target="fonts/Dosi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font" Target="fonts/Nunito-italic.fntdata"/><Relationship Id="rId25" Type="http://schemas.openxmlformats.org/officeDocument/2006/relationships/font" Target="fonts/Nunito-bold.fntdata"/><Relationship Id="rId27" Type="http://schemas.openxmlformats.org/officeDocument/2006/relationships/font" Target="fonts/Nunito-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267fa46197_2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1267fa46197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67fa46197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267fa46197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67fa46197_1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267fa46197_1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67fa46197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267fa46197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67fa4619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67fa4619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67fa46197_2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1267fa46197_2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67fa46197_2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1267fa46197_2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67fa46197_7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67fa46197_7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267fa46197_7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267fa46197_7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67fa46197_7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67fa46197_7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67fa46197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267fa46197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67fa46197_1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67fa46197_1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67fa46197_1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267fa46197_1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311705" y="744575"/>
            <a:ext cx="38523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3300"/>
              <a:buNone/>
              <a:defRPr b="1" sz="3300">
                <a:solidFill>
                  <a:schemeClr val="lt1"/>
                </a:solidFill>
              </a:defRPr>
            </a:lvl1pPr>
            <a:lvl2pPr lvl="1" algn="ctr">
              <a:lnSpc>
                <a:spcPct val="100000"/>
              </a:lnSpc>
              <a:spcBef>
                <a:spcPts val="0"/>
              </a:spcBef>
              <a:spcAft>
                <a:spcPts val="0"/>
              </a:spcAft>
              <a:buClr>
                <a:schemeClr val="lt1"/>
              </a:buClr>
              <a:buSzPts val="3300"/>
              <a:buNone/>
              <a:defRPr b="1" sz="3300">
                <a:solidFill>
                  <a:schemeClr val="lt1"/>
                </a:solidFill>
              </a:defRPr>
            </a:lvl2pPr>
            <a:lvl3pPr lvl="2" algn="ctr">
              <a:lnSpc>
                <a:spcPct val="100000"/>
              </a:lnSpc>
              <a:spcBef>
                <a:spcPts val="0"/>
              </a:spcBef>
              <a:spcAft>
                <a:spcPts val="0"/>
              </a:spcAft>
              <a:buClr>
                <a:schemeClr val="lt1"/>
              </a:buClr>
              <a:buSzPts val="3300"/>
              <a:buNone/>
              <a:defRPr b="1" sz="3300">
                <a:solidFill>
                  <a:schemeClr val="lt1"/>
                </a:solidFill>
              </a:defRPr>
            </a:lvl3pPr>
            <a:lvl4pPr lvl="3" algn="ctr">
              <a:lnSpc>
                <a:spcPct val="100000"/>
              </a:lnSpc>
              <a:spcBef>
                <a:spcPts val="0"/>
              </a:spcBef>
              <a:spcAft>
                <a:spcPts val="0"/>
              </a:spcAft>
              <a:buClr>
                <a:schemeClr val="lt1"/>
              </a:buClr>
              <a:buSzPts val="3300"/>
              <a:buNone/>
              <a:defRPr b="1" sz="3300">
                <a:solidFill>
                  <a:schemeClr val="lt1"/>
                </a:solidFill>
              </a:defRPr>
            </a:lvl4pPr>
            <a:lvl5pPr lvl="4" algn="ctr">
              <a:lnSpc>
                <a:spcPct val="100000"/>
              </a:lnSpc>
              <a:spcBef>
                <a:spcPts val="0"/>
              </a:spcBef>
              <a:spcAft>
                <a:spcPts val="0"/>
              </a:spcAft>
              <a:buClr>
                <a:schemeClr val="lt1"/>
              </a:buClr>
              <a:buSzPts val="3300"/>
              <a:buNone/>
              <a:defRPr b="1" sz="3300">
                <a:solidFill>
                  <a:schemeClr val="lt1"/>
                </a:solidFill>
              </a:defRPr>
            </a:lvl5pPr>
            <a:lvl6pPr lvl="5" algn="ctr">
              <a:lnSpc>
                <a:spcPct val="100000"/>
              </a:lnSpc>
              <a:spcBef>
                <a:spcPts val="0"/>
              </a:spcBef>
              <a:spcAft>
                <a:spcPts val="0"/>
              </a:spcAft>
              <a:buClr>
                <a:schemeClr val="lt1"/>
              </a:buClr>
              <a:buSzPts val="3300"/>
              <a:buNone/>
              <a:defRPr b="1" sz="3300">
                <a:solidFill>
                  <a:schemeClr val="lt1"/>
                </a:solidFill>
              </a:defRPr>
            </a:lvl6pPr>
            <a:lvl7pPr lvl="6" algn="ctr">
              <a:lnSpc>
                <a:spcPct val="100000"/>
              </a:lnSpc>
              <a:spcBef>
                <a:spcPts val="0"/>
              </a:spcBef>
              <a:spcAft>
                <a:spcPts val="0"/>
              </a:spcAft>
              <a:buClr>
                <a:schemeClr val="lt1"/>
              </a:buClr>
              <a:buSzPts val="3300"/>
              <a:buNone/>
              <a:defRPr b="1" sz="3300">
                <a:solidFill>
                  <a:schemeClr val="lt1"/>
                </a:solidFill>
              </a:defRPr>
            </a:lvl7pPr>
            <a:lvl8pPr lvl="7" algn="ctr">
              <a:lnSpc>
                <a:spcPct val="100000"/>
              </a:lnSpc>
              <a:spcBef>
                <a:spcPts val="0"/>
              </a:spcBef>
              <a:spcAft>
                <a:spcPts val="0"/>
              </a:spcAft>
              <a:buClr>
                <a:schemeClr val="lt1"/>
              </a:buClr>
              <a:buSzPts val="3300"/>
              <a:buNone/>
              <a:defRPr b="1" sz="3300">
                <a:solidFill>
                  <a:schemeClr val="lt1"/>
                </a:solidFill>
              </a:defRPr>
            </a:lvl8pPr>
            <a:lvl9pPr lvl="8" algn="ctr">
              <a:lnSpc>
                <a:spcPct val="100000"/>
              </a:lnSpc>
              <a:spcBef>
                <a:spcPts val="0"/>
              </a:spcBef>
              <a:spcAft>
                <a:spcPts val="0"/>
              </a:spcAft>
              <a:buClr>
                <a:schemeClr val="lt1"/>
              </a:buClr>
              <a:buSzPts val="3300"/>
              <a:buNone/>
              <a:defRPr b="1" sz="3300">
                <a:solidFill>
                  <a:schemeClr val="lt1"/>
                </a:solidFill>
              </a:defRPr>
            </a:lvl9pPr>
          </a:lstStyle>
          <a:p/>
        </p:txBody>
      </p:sp>
      <p:sp>
        <p:nvSpPr>
          <p:cNvPr id="56" name="Google Shape;56;p14"/>
          <p:cNvSpPr txBox="1"/>
          <p:nvPr>
            <p:ph idx="1" type="subTitle"/>
          </p:nvPr>
        </p:nvSpPr>
        <p:spPr>
          <a:xfrm>
            <a:off x="4980000" y="2834125"/>
            <a:ext cx="3852300" cy="17139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ph type="title"/>
          </p:nvPr>
        </p:nvSpPr>
        <p:spPr>
          <a:xfrm>
            <a:off x="311700" y="-12175"/>
            <a:ext cx="7632300" cy="572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2200"/>
              <a:buNone/>
              <a:defRPr sz="2200">
                <a:solidFill>
                  <a:schemeClr val="lt1"/>
                </a:solidFill>
              </a:defRPr>
            </a:lvl1pPr>
            <a:lvl2pPr lvl="1" algn="ctr">
              <a:lnSpc>
                <a:spcPct val="100000"/>
              </a:lnSpc>
              <a:spcBef>
                <a:spcPts val="0"/>
              </a:spcBef>
              <a:spcAft>
                <a:spcPts val="0"/>
              </a:spcAft>
              <a:buClr>
                <a:schemeClr val="lt1"/>
              </a:buClr>
              <a:buSzPts val="2200"/>
              <a:buNone/>
              <a:defRPr sz="2200">
                <a:solidFill>
                  <a:schemeClr val="lt1"/>
                </a:solidFill>
              </a:defRPr>
            </a:lvl2pPr>
            <a:lvl3pPr lvl="2" algn="ctr">
              <a:lnSpc>
                <a:spcPct val="100000"/>
              </a:lnSpc>
              <a:spcBef>
                <a:spcPts val="0"/>
              </a:spcBef>
              <a:spcAft>
                <a:spcPts val="0"/>
              </a:spcAft>
              <a:buClr>
                <a:schemeClr val="lt1"/>
              </a:buClr>
              <a:buSzPts val="2200"/>
              <a:buNone/>
              <a:defRPr sz="2200">
                <a:solidFill>
                  <a:schemeClr val="lt1"/>
                </a:solidFill>
              </a:defRPr>
            </a:lvl3pPr>
            <a:lvl4pPr lvl="3" algn="ctr">
              <a:lnSpc>
                <a:spcPct val="100000"/>
              </a:lnSpc>
              <a:spcBef>
                <a:spcPts val="0"/>
              </a:spcBef>
              <a:spcAft>
                <a:spcPts val="0"/>
              </a:spcAft>
              <a:buClr>
                <a:schemeClr val="lt1"/>
              </a:buClr>
              <a:buSzPts val="2200"/>
              <a:buNone/>
              <a:defRPr sz="2200">
                <a:solidFill>
                  <a:schemeClr val="lt1"/>
                </a:solidFill>
              </a:defRPr>
            </a:lvl4pPr>
            <a:lvl5pPr lvl="4" algn="ctr">
              <a:lnSpc>
                <a:spcPct val="100000"/>
              </a:lnSpc>
              <a:spcBef>
                <a:spcPts val="0"/>
              </a:spcBef>
              <a:spcAft>
                <a:spcPts val="0"/>
              </a:spcAft>
              <a:buClr>
                <a:schemeClr val="lt1"/>
              </a:buClr>
              <a:buSzPts val="2200"/>
              <a:buNone/>
              <a:defRPr sz="2200">
                <a:solidFill>
                  <a:schemeClr val="lt1"/>
                </a:solidFill>
              </a:defRPr>
            </a:lvl5pPr>
            <a:lvl6pPr lvl="5" algn="ctr">
              <a:lnSpc>
                <a:spcPct val="100000"/>
              </a:lnSpc>
              <a:spcBef>
                <a:spcPts val="0"/>
              </a:spcBef>
              <a:spcAft>
                <a:spcPts val="0"/>
              </a:spcAft>
              <a:buClr>
                <a:schemeClr val="lt1"/>
              </a:buClr>
              <a:buSzPts val="2200"/>
              <a:buNone/>
              <a:defRPr sz="2200">
                <a:solidFill>
                  <a:schemeClr val="lt1"/>
                </a:solidFill>
              </a:defRPr>
            </a:lvl6pPr>
            <a:lvl7pPr lvl="6" algn="ctr">
              <a:lnSpc>
                <a:spcPct val="100000"/>
              </a:lnSpc>
              <a:spcBef>
                <a:spcPts val="0"/>
              </a:spcBef>
              <a:spcAft>
                <a:spcPts val="0"/>
              </a:spcAft>
              <a:buClr>
                <a:schemeClr val="lt1"/>
              </a:buClr>
              <a:buSzPts val="2200"/>
              <a:buNone/>
              <a:defRPr sz="2200">
                <a:solidFill>
                  <a:schemeClr val="lt1"/>
                </a:solidFill>
              </a:defRPr>
            </a:lvl7pPr>
            <a:lvl8pPr lvl="7" algn="ctr">
              <a:lnSpc>
                <a:spcPct val="100000"/>
              </a:lnSpc>
              <a:spcBef>
                <a:spcPts val="0"/>
              </a:spcBef>
              <a:spcAft>
                <a:spcPts val="0"/>
              </a:spcAft>
              <a:buClr>
                <a:schemeClr val="lt1"/>
              </a:buClr>
              <a:buSzPts val="2200"/>
              <a:buNone/>
              <a:defRPr sz="2200">
                <a:solidFill>
                  <a:schemeClr val="lt1"/>
                </a:solidFill>
              </a:defRPr>
            </a:lvl8pPr>
            <a:lvl9pPr lvl="8" algn="ctr">
              <a:lnSpc>
                <a:spcPct val="100000"/>
              </a:lnSpc>
              <a:spcBef>
                <a:spcPts val="0"/>
              </a:spcBef>
              <a:spcAft>
                <a:spcPts val="0"/>
              </a:spcAft>
              <a:buClr>
                <a:schemeClr val="lt1"/>
              </a:buClr>
              <a:buSzPts val="2200"/>
              <a:buNone/>
              <a:defRPr sz="2200">
                <a:solidFill>
                  <a:schemeClr val="lt1"/>
                </a:solidFill>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 name="Shape 99"/>
        <p:cNvGrpSpPr/>
        <p:nvPr/>
      </p:nvGrpSpPr>
      <p:grpSpPr>
        <a:xfrm>
          <a:off x="0" y="0"/>
          <a:ext cx="0" cy="0"/>
          <a:chOff x="0" y="0"/>
          <a:chExt cx="0" cy="0"/>
        </a:xfrm>
      </p:grpSpPr>
      <p:sp>
        <p:nvSpPr>
          <p:cNvPr id="100" name="Google Shape;100;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1" name="Google Shape;101;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2" name="Google Shape;10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5" name="Google Shape;105;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6" name="Google Shape;10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7" name="Shape 107"/>
        <p:cNvGrpSpPr/>
        <p:nvPr/>
      </p:nvGrpSpPr>
      <p:grpSpPr>
        <a:xfrm>
          <a:off x="0" y="0"/>
          <a:ext cx="0" cy="0"/>
          <a:chOff x="0" y="0"/>
          <a:chExt cx="0" cy="0"/>
        </a:xfrm>
      </p:grpSpPr>
      <p:sp>
        <p:nvSpPr>
          <p:cNvPr id="108" name="Google Shape;108;p2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4" name="Shape 144"/>
        <p:cNvGrpSpPr/>
        <p:nvPr/>
      </p:nvGrpSpPr>
      <p:grpSpPr>
        <a:xfrm>
          <a:off x="0" y="0"/>
          <a:ext cx="0" cy="0"/>
          <a:chOff x="0" y="0"/>
          <a:chExt cx="0" cy="0"/>
        </a:xfrm>
      </p:grpSpPr>
      <p:sp>
        <p:nvSpPr>
          <p:cNvPr id="145" name="Google Shape;145;p3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6" name="Google Shape;146;p3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7" name="Google Shape;14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8" name="Shape 148"/>
        <p:cNvGrpSpPr/>
        <p:nvPr/>
      </p:nvGrpSpPr>
      <p:grpSpPr>
        <a:xfrm>
          <a:off x="0" y="0"/>
          <a:ext cx="0" cy="0"/>
          <a:chOff x="0" y="0"/>
          <a:chExt cx="0" cy="0"/>
        </a:xfrm>
      </p:grpSpPr>
      <p:sp>
        <p:nvSpPr>
          <p:cNvPr id="149" name="Google Shape;149;p3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0" name="Google Shape;150;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1" name="Shape 151"/>
        <p:cNvGrpSpPr/>
        <p:nvPr/>
      </p:nvGrpSpPr>
      <p:grpSpPr>
        <a:xfrm>
          <a:off x="0" y="0"/>
          <a:ext cx="0" cy="0"/>
          <a:chOff x="0" y="0"/>
          <a:chExt cx="0" cy="0"/>
        </a:xfrm>
      </p:grpSpPr>
      <p:sp>
        <p:nvSpPr>
          <p:cNvPr id="152" name="Google Shape;152;p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 name="Google Shape;153;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4" name="Google Shape;15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5" name="Shape 155"/>
        <p:cNvGrpSpPr/>
        <p:nvPr/>
      </p:nvGrpSpPr>
      <p:grpSpPr>
        <a:xfrm>
          <a:off x="0" y="0"/>
          <a:ext cx="0" cy="0"/>
          <a:chOff x="0" y="0"/>
          <a:chExt cx="0" cy="0"/>
        </a:xfrm>
      </p:grpSpPr>
      <p:sp>
        <p:nvSpPr>
          <p:cNvPr id="156" name="Google Shape;156;p4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 name="Google Shape;157;p4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8" name="Google Shape;158;p4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9" name="Google Shape;15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0" name="Shape 160"/>
        <p:cNvGrpSpPr/>
        <p:nvPr/>
      </p:nvGrpSpPr>
      <p:grpSpPr>
        <a:xfrm>
          <a:off x="0" y="0"/>
          <a:ext cx="0" cy="0"/>
          <a:chOff x="0" y="0"/>
          <a:chExt cx="0" cy="0"/>
        </a:xfrm>
      </p:grpSpPr>
      <p:sp>
        <p:nvSpPr>
          <p:cNvPr id="161" name="Google Shape;161;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 name="Google Shape;162;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3" name="Shape 163"/>
        <p:cNvGrpSpPr/>
        <p:nvPr/>
      </p:nvGrpSpPr>
      <p:grpSpPr>
        <a:xfrm>
          <a:off x="0" y="0"/>
          <a:ext cx="0" cy="0"/>
          <a:chOff x="0" y="0"/>
          <a:chExt cx="0" cy="0"/>
        </a:xfrm>
      </p:grpSpPr>
      <p:sp>
        <p:nvSpPr>
          <p:cNvPr id="164" name="Google Shape;164;p4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5" name="Google Shape;165;p4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6" name="Google Shape;166;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7" name="Shape 167"/>
        <p:cNvGrpSpPr/>
        <p:nvPr/>
      </p:nvGrpSpPr>
      <p:grpSpPr>
        <a:xfrm>
          <a:off x="0" y="0"/>
          <a:ext cx="0" cy="0"/>
          <a:chOff x="0" y="0"/>
          <a:chExt cx="0" cy="0"/>
        </a:xfrm>
      </p:grpSpPr>
      <p:sp>
        <p:nvSpPr>
          <p:cNvPr id="168" name="Google Shape;168;p4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69" name="Google Shape;16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0" name="Shape 170"/>
        <p:cNvGrpSpPr/>
        <p:nvPr/>
      </p:nvGrpSpPr>
      <p:grpSpPr>
        <a:xfrm>
          <a:off x="0" y="0"/>
          <a:ext cx="0" cy="0"/>
          <a:chOff x="0" y="0"/>
          <a:chExt cx="0" cy="0"/>
        </a:xfrm>
      </p:grpSpPr>
      <p:sp>
        <p:nvSpPr>
          <p:cNvPr id="171" name="Google Shape;171;p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5"/>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3" name="Google Shape;173;p45"/>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4" name="Google Shape;174;p45"/>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5" name="Google Shape;17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6" name="Shape 176"/>
        <p:cNvGrpSpPr/>
        <p:nvPr/>
      </p:nvGrpSpPr>
      <p:grpSpPr>
        <a:xfrm>
          <a:off x="0" y="0"/>
          <a:ext cx="0" cy="0"/>
          <a:chOff x="0" y="0"/>
          <a:chExt cx="0" cy="0"/>
        </a:xfrm>
      </p:grpSpPr>
      <p:sp>
        <p:nvSpPr>
          <p:cNvPr id="177" name="Google Shape;177;p4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78" name="Google Shape;178;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9" name="Shape 179"/>
        <p:cNvGrpSpPr/>
        <p:nvPr/>
      </p:nvGrpSpPr>
      <p:grpSpPr>
        <a:xfrm>
          <a:off x="0" y="0"/>
          <a:ext cx="0" cy="0"/>
          <a:chOff x="0" y="0"/>
          <a:chExt cx="0" cy="0"/>
        </a:xfrm>
      </p:grpSpPr>
      <p:sp>
        <p:nvSpPr>
          <p:cNvPr id="180" name="Google Shape;180;p4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1" name="Google Shape;181;p47"/>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82" name="Google Shape;182;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3" name="Shape 183"/>
        <p:cNvGrpSpPr/>
        <p:nvPr/>
      </p:nvGrpSpPr>
      <p:grpSpPr>
        <a:xfrm>
          <a:off x="0" y="0"/>
          <a:ext cx="0" cy="0"/>
          <a:chOff x="0" y="0"/>
          <a:chExt cx="0" cy="0"/>
        </a:xfrm>
      </p:grpSpPr>
      <p:sp>
        <p:nvSpPr>
          <p:cNvPr id="184" name="Google Shape;184;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4.xml"/><Relationship Id="rId12"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theme" Target="../theme/theme2.xml"/><Relationship Id="rId12" Type="http://schemas.openxmlformats.org/officeDocument/2006/relationships/slideLayout" Target="../slideLayouts/slideLayout33.xml"/><Relationship Id="rId1" Type="http://schemas.openxmlformats.org/officeDocument/2006/relationships/image" Target="../media/image9.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theme" Target="../theme/theme5.xml"/><Relationship Id="rId12" Type="http://schemas.openxmlformats.org/officeDocument/2006/relationships/slideLayout" Target="../slideLayouts/slideLayout44.xml"/><Relationship Id="rId1" Type="http://schemas.openxmlformats.org/officeDocument/2006/relationships/image" Target="../media/image18.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40" name="Shape 140"/>
        <p:cNvGrpSpPr/>
        <p:nvPr/>
      </p:nvGrpSpPr>
      <p:grpSpPr>
        <a:xfrm>
          <a:off x="0" y="0"/>
          <a:ext cx="0" cy="0"/>
          <a:chOff x="0" y="0"/>
          <a:chExt cx="0" cy="0"/>
        </a:xfrm>
      </p:grpSpPr>
      <p:sp>
        <p:nvSpPr>
          <p:cNvPr id="141" name="Google Shape;141;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2" name="Google Shape;142;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43" name="Google Shape;14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hyperlink" Target="https://www.linkedin.com/in/ferids55/" TargetMode="External"/><Relationship Id="rId5"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hyperlink" Target="https://github.com/ferids55/Rakamin-Mini-Project/blob/0c4d52ba4bae5d8b4abddbc1f442189e2f556269/Mini%20Project%201/Analyzing%20eCommerce%20Business%20Performance%20with%20SQL.pdf" TargetMode="Externa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hyperlink" Target="https://datastudio.google.com/reporting/4bbfaf0d-ca3f-4d45-80cf-410153f28725" TargetMode="External"/><Relationship Id="rId4" Type="http://schemas.openxmlformats.org/officeDocument/2006/relationships/image" Target="../media/image7.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hyperlink" Target="https://github.com/ferids55/Rakamin-Mini-Project/blob/0c4d52ba4bae5d8b4abddbc1f442189e2f556269/Mini%20Project%201/ERD.png" TargetMode="External"/><Relationship Id="rId5" Type="http://schemas.openxmlformats.org/officeDocument/2006/relationships/hyperlink" Target="https://github.com/ferids55/Rakamin-Mini-Project/blob/0c4d52ba4bae5d8b4abddbc1f442189e2f556269/Mini%20Project%201/Analyzing%20eCommerce%20Business%20Performance%20with%20SQL.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 Id="rId3" Type="http://schemas.openxmlformats.org/officeDocument/2006/relationships/hyperlink" Target="https://github.com/ferids55/Rakamin-Mini-Project/blob/0c4d52ba4bae5d8b4abddbc1f442189e2f556269/Mini%20Project%201/Analyzing%20eCommerce%20Business%20Performance%20with%20SQL.pdf"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xml"/><Relationship Id="rId3" Type="http://schemas.openxmlformats.org/officeDocument/2006/relationships/hyperlink" Target="https://datastudio.google.com/reporting/4bbfaf0d-ca3f-4d45-80cf-410153f28725" TargetMode="External"/><Relationship Id="rId4" Type="http://schemas.openxmlformats.org/officeDocument/2006/relationships/image" Target="../media/image7.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 Id="rId3" Type="http://schemas.openxmlformats.org/officeDocument/2006/relationships/hyperlink" Target="https://datastudio.google.com/reporting/4bbfaf0d-ca3f-4d45-80cf-410153f28725" TargetMode="External"/><Relationship Id="rId4" Type="http://schemas.openxmlformats.org/officeDocument/2006/relationships/image" Target="../media/image7.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hyperlink" Target="https://github.com/ferids55/Rakamin-Mini-Project/blob/0c4d52ba4bae5d8b4abddbc1f442189e2f556269/Mini%20Project%201/Analyzing%20eCommerce%20Business%20Performance%20with%20SQL.pdf" TargetMode="Externa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hyperlink" Target="https://datastudio.google.com/reporting/4bbfaf0d-ca3f-4d45-80cf-410153f28725" TargetMode="External"/><Relationship Id="rId4" Type="http://schemas.openxmlformats.org/officeDocument/2006/relationships/image" Target="../media/image7.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hyperlink" Target="https://datastudio.google.com/reporting/4bbfaf0d-ca3f-4d45-80cf-410153f28725" TargetMode="External"/><Relationship Id="rId4" Type="http://schemas.openxmlformats.org/officeDocument/2006/relationships/image" Target="../media/image7.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49"/>
          <p:cNvSpPr txBox="1"/>
          <p:nvPr>
            <p:ph type="ctrTitle"/>
          </p:nvPr>
        </p:nvSpPr>
        <p:spPr>
          <a:xfrm>
            <a:off x="311700" y="1161800"/>
            <a:ext cx="3736800" cy="2007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90"/>
              <a:buNone/>
            </a:pPr>
            <a:r>
              <a:rPr b="1" lang="en" sz="3080">
                <a:solidFill>
                  <a:schemeClr val="lt1"/>
                </a:solidFill>
              </a:rPr>
              <a:t>Analyzing eCommerce Business Performance with SQL</a:t>
            </a:r>
            <a:endParaRPr b="1" sz="3080">
              <a:solidFill>
                <a:schemeClr val="lt1"/>
              </a:solidFill>
            </a:endParaRPr>
          </a:p>
        </p:txBody>
      </p:sp>
      <p:sp>
        <p:nvSpPr>
          <p:cNvPr id="190" name="Google Shape;190;p49"/>
          <p:cNvSpPr txBox="1"/>
          <p:nvPr/>
        </p:nvSpPr>
        <p:spPr>
          <a:xfrm>
            <a:off x="5959950" y="908900"/>
            <a:ext cx="2402400" cy="792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Dosis"/>
                <a:ea typeface="Dosis"/>
                <a:cs typeface="Dosis"/>
                <a:sym typeface="Dosis"/>
              </a:rPr>
              <a:t>Created by: </a:t>
            </a:r>
            <a:endParaRPr b="1"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Dosis"/>
                <a:ea typeface="Dosis"/>
                <a:cs typeface="Dosis"/>
                <a:sym typeface="Dosis"/>
              </a:rPr>
              <a:t>Feri Dwi Saputro</a:t>
            </a:r>
            <a:endParaRPr b="1"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Dosis"/>
                <a:ea typeface="Dosis"/>
                <a:cs typeface="Dosis"/>
                <a:sym typeface="Dosis"/>
              </a:rPr>
              <a:t>feridwisa95@gmail.com</a:t>
            </a:r>
            <a:endParaRPr b="0"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b="0" i="0" lang="en" sz="1200" u="sng" cap="none" strike="noStrike">
                <a:solidFill>
                  <a:srgbClr val="000000"/>
                </a:solidFill>
                <a:latin typeface="Dosis"/>
                <a:ea typeface="Dosis"/>
                <a:cs typeface="Dosis"/>
                <a:sym typeface="Dosis"/>
                <a:hlinkClick r:id="rId4">
                  <a:extLst>
                    <a:ext uri="{A12FA001-AC4F-418D-AE19-62706E023703}">
                      <ahyp:hlinkClr val="tx"/>
                    </a:ext>
                  </a:extLst>
                </a:hlinkClick>
              </a:rPr>
              <a:t>linkedin.com/in/ferids55</a:t>
            </a:r>
            <a:endParaRPr b="0" i="0" sz="1200" u="none" cap="none" strike="noStrike">
              <a:solidFill>
                <a:srgbClr val="000000"/>
              </a:solidFill>
              <a:latin typeface="Dosis"/>
              <a:ea typeface="Dosis"/>
              <a:cs typeface="Dosis"/>
              <a:sym typeface="Dosis"/>
            </a:endParaRPr>
          </a:p>
        </p:txBody>
      </p:sp>
      <p:pic>
        <p:nvPicPr>
          <p:cNvPr id="191" name="Google Shape;191;p49"/>
          <p:cNvPicPr preferRelativeResize="0"/>
          <p:nvPr/>
        </p:nvPicPr>
        <p:blipFill rotWithShape="1">
          <a:blip r:embed="rId5">
            <a:alphaModFix/>
          </a:blip>
          <a:srcRect b="0" l="2287" r="2286" t="0"/>
          <a:stretch/>
        </p:blipFill>
        <p:spPr>
          <a:xfrm>
            <a:off x="4665150" y="685600"/>
            <a:ext cx="1218600" cy="1218600"/>
          </a:xfrm>
          <a:prstGeom prst="roundRect">
            <a:avLst>
              <a:gd fmla="val 50000" name="adj"/>
            </a:avLst>
          </a:prstGeom>
          <a:noFill/>
          <a:ln cap="flat" cmpd="sng" w="9525">
            <a:solidFill>
              <a:schemeClr val="dk1"/>
            </a:solidFill>
            <a:prstDash val="solid"/>
            <a:round/>
            <a:headEnd len="sm" w="sm" type="none"/>
            <a:tailEnd len="sm" w="sm" type="none"/>
          </a:ln>
        </p:spPr>
      </p:pic>
      <p:sp>
        <p:nvSpPr>
          <p:cNvPr id="192" name="Google Shape;192;p49"/>
          <p:cNvSpPr txBox="1"/>
          <p:nvPr>
            <p:ph idx="1" type="subTitle"/>
          </p:nvPr>
        </p:nvSpPr>
        <p:spPr>
          <a:xfrm>
            <a:off x="4665150" y="2202425"/>
            <a:ext cx="4167000" cy="22980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1200"/>
              </a:spcAft>
              <a:buSzPts val="1018"/>
              <a:buNone/>
            </a:pPr>
            <a:r>
              <a:rPr lang="en" sz="1217">
                <a:solidFill>
                  <a:schemeClr val="dk1"/>
                </a:solidFill>
                <a:latin typeface="Nunito"/>
                <a:ea typeface="Nunito"/>
                <a:cs typeface="Nunito"/>
                <a:sym typeface="Nunito"/>
              </a:rPr>
              <a:t>Saya seorang </a:t>
            </a:r>
            <a:r>
              <a:rPr b="1" lang="en" sz="1217">
                <a:solidFill>
                  <a:schemeClr val="dk1"/>
                </a:solidFill>
                <a:latin typeface="Nunito"/>
                <a:ea typeface="Nunito"/>
                <a:cs typeface="Nunito"/>
                <a:sym typeface="Nunito"/>
              </a:rPr>
              <a:t>mantan Electrical Staff</a:t>
            </a:r>
            <a:r>
              <a:rPr lang="en" sz="1217">
                <a:solidFill>
                  <a:schemeClr val="dk1"/>
                </a:solidFill>
                <a:latin typeface="Nunito"/>
                <a:ea typeface="Nunito"/>
                <a:cs typeface="Nunito"/>
                <a:sym typeface="Nunito"/>
              </a:rPr>
              <a:t> yang telah bekerja selama 3 tahun di PLTU dan kini ingin mengubah jalur karir ke bidang data karena lebih sesuai dengan passion saya yaitu analisis dan perhitungan numerik. Tools yang biasa saya gunakan adalah </a:t>
            </a:r>
            <a:r>
              <a:rPr b="1" lang="en" sz="1217">
                <a:solidFill>
                  <a:schemeClr val="dk1"/>
                </a:solidFill>
                <a:latin typeface="Nunito"/>
                <a:ea typeface="Nunito"/>
                <a:cs typeface="Nunito"/>
                <a:sym typeface="Nunito"/>
              </a:rPr>
              <a:t>SQL dan Python</a:t>
            </a:r>
            <a:r>
              <a:rPr lang="en" sz="1217">
                <a:solidFill>
                  <a:schemeClr val="dk1"/>
                </a:solidFill>
                <a:latin typeface="Nunito"/>
                <a:ea typeface="Nunito"/>
                <a:cs typeface="Nunito"/>
                <a:sym typeface="Nunito"/>
              </a:rPr>
              <a:t> untuk analisis data dan pemodelan. Saya tertarik pada penerapan data science dalam </a:t>
            </a:r>
            <a:r>
              <a:rPr b="1" lang="en" sz="1217">
                <a:solidFill>
                  <a:schemeClr val="dk1"/>
                </a:solidFill>
                <a:latin typeface="Nunito"/>
                <a:ea typeface="Nunito"/>
                <a:cs typeface="Nunito"/>
                <a:sym typeface="Nunito"/>
              </a:rPr>
              <a:t>bidang retail, marketing, atau mungkin esport</a:t>
            </a:r>
            <a:r>
              <a:rPr lang="en" sz="1217">
                <a:solidFill>
                  <a:schemeClr val="dk1"/>
                </a:solidFill>
                <a:latin typeface="Nunito"/>
                <a:ea typeface="Nunito"/>
                <a:cs typeface="Nunito"/>
                <a:sym typeface="Nunito"/>
              </a:rPr>
              <a:t>.</a:t>
            </a:r>
            <a:endParaRPr sz="279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8"/>
          <p:cNvSpPr txBox="1"/>
          <p:nvPr>
            <p:ph type="title"/>
          </p:nvPr>
        </p:nvSpPr>
        <p:spPr>
          <a:xfrm>
            <a:off x="311700" y="-12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44594"/>
              <a:buFont typeface="Arial"/>
              <a:buNone/>
            </a:pPr>
            <a:r>
              <a:rPr b="1" lang="en" sz="2220">
                <a:solidFill>
                  <a:schemeClr val="lt1"/>
                </a:solidFill>
              </a:rPr>
              <a:t>Annual Payment Type Usage Analysis</a:t>
            </a:r>
            <a:endParaRPr b="1" sz="2220">
              <a:solidFill>
                <a:schemeClr val="lt1"/>
              </a:solidFill>
            </a:endParaRPr>
          </a:p>
          <a:p>
            <a:pPr indent="0" lvl="0" marL="0" rtl="0" algn="ctr">
              <a:spcBef>
                <a:spcPts val="0"/>
              </a:spcBef>
              <a:spcAft>
                <a:spcPts val="0"/>
              </a:spcAft>
              <a:buSzPct val="44594"/>
              <a:buNone/>
            </a:pPr>
            <a:r>
              <a:t/>
            </a:r>
            <a:endParaRPr b="1" sz="2220">
              <a:solidFill>
                <a:schemeClr val="lt1"/>
              </a:solidFill>
            </a:endParaRPr>
          </a:p>
        </p:txBody>
      </p:sp>
      <p:sp>
        <p:nvSpPr>
          <p:cNvPr id="264" name="Google Shape;264;p58"/>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t/>
            </a:r>
            <a:endParaRPr sz="1100">
              <a:solidFill>
                <a:schemeClr val="dk1"/>
              </a:solidFill>
            </a:endParaRPr>
          </a:p>
          <a:p>
            <a:pPr indent="0" lvl="0" marL="0" rtl="0" algn="r">
              <a:lnSpc>
                <a:spcPct val="100000"/>
              </a:lnSpc>
              <a:spcBef>
                <a:spcPts val="0"/>
              </a:spcBef>
              <a:spcAft>
                <a:spcPts val="0"/>
              </a:spcAft>
              <a:buNone/>
            </a:pPr>
            <a:r>
              <a:rPr lang="en" sz="1100">
                <a:solidFill>
                  <a:schemeClr val="dk1"/>
                </a:solidFill>
              </a:rPr>
              <a:t>Query selengkapnya dapat dilihat </a:t>
            </a:r>
            <a:r>
              <a:rPr lang="en" sz="1100" u="sng">
                <a:solidFill>
                  <a:schemeClr val="hlink"/>
                </a:solidFill>
                <a:hlinkClick r:id="rId3"/>
              </a:rPr>
              <a:t>disini</a:t>
            </a:r>
            <a:endParaRPr sz="1100">
              <a:solidFill>
                <a:schemeClr val="dk1"/>
              </a:solidFill>
            </a:endParaRPr>
          </a:p>
        </p:txBody>
      </p:sp>
      <p:sp>
        <p:nvSpPr>
          <p:cNvPr id="265" name="Google Shape;265;p58"/>
          <p:cNvSpPr txBox="1"/>
          <p:nvPr>
            <p:ph idx="1" type="body"/>
          </p:nvPr>
        </p:nvSpPr>
        <p:spPr>
          <a:xfrm>
            <a:off x="1203300" y="1105825"/>
            <a:ext cx="6737400" cy="8028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400">
                <a:solidFill>
                  <a:schemeClr val="dk1"/>
                </a:solidFill>
              </a:rPr>
              <a:t>Berikut ini adalah hasil query untuk </a:t>
            </a:r>
            <a:r>
              <a:rPr b="1" lang="en" sz="1400">
                <a:solidFill>
                  <a:schemeClr val="dk1"/>
                </a:solidFill>
              </a:rPr>
              <a:t>analisis tipe pembayaran</a:t>
            </a:r>
            <a:r>
              <a:rPr lang="en" sz="1400">
                <a:solidFill>
                  <a:schemeClr val="dk1"/>
                </a:solidFill>
              </a:rPr>
              <a:t> berdasarkan jumlah penggunaan yang terjadi selama tahun 2016 hingga 2017.</a:t>
            </a:r>
            <a:endParaRPr sz="1400">
              <a:solidFill>
                <a:schemeClr val="dk1"/>
              </a:solidFill>
            </a:endParaRPr>
          </a:p>
        </p:txBody>
      </p:sp>
      <p:pic>
        <p:nvPicPr>
          <p:cNvPr id="266" name="Google Shape;266;p58"/>
          <p:cNvPicPr preferRelativeResize="0"/>
          <p:nvPr/>
        </p:nvPicPr>
        <p:blipFill>
          <a:blip r:embed="rId4">
            <a:alphaModFix/>
          </a:blip>
          <a:stretch>
            <a:fillRect/>
          </a:stretch>
        </p:blipFill>
        <p:spPr>
          <a:xfrm>
            <a:off x="1628450" y="2033475"/>
            <a:ext cx="5887100" cy="2077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9"/>
          <p:cNvSpPr txBox="1"/>
          <p:nvPr>
            <p:ph type="title"/>
          </p:nvPr>
        </p:nvSpPr>
        <p:spPr>
          <a:xfrm>
            <a:off x="311700" y="-12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44594"/>
              <a:buFont typeface="Arial"/>
              <a:buNone/>
            </a:pPr>
            <a:r>
              <a:rPr b="1" lang="en" sz="2220">
                <a:solidFill>
                  <a:schemeClr val="lt1"/>
                </a:solidFill>
              </a:rPr>
              <a:t>Annual Payment Type Usage Analysis</a:t>
            </a:r>
            <a:endParaRPr b="1" sz="2220">
              <a:solidFill>
                <a:schemeClr val="lt1"/>
              </a:solidFill>
            </a:endParaRPr>
          </a:p>
          <a:p>
            <a:pPr indent="0" lvl="0" marL="0" rtl="0" algn="ctr">
              <a:spcBef>
                <a:spcPts val="0"/>
              </a:spcBef>
              <a:spcAft>
                <a:spcPts val="0"/>
              </a:spcAft>
              <a:buSzPct val="44594"/>
              <a:buNone/>
            </a:pPr>
            <a:r>
              <a:t/>
            </a:r>
            <a:endParaRPr b="1" sz="2220">
              <a:solidFill>
                <a:schemeClr val="lt1"/>
              </a:solidFill>
            </a:endParaRPr>
          </a:p>
        </p:txBody>
      </p:sp>
      <p:sp>
        <p:nvSpPr>
          <p:cNvPr id="272" name="Google Shape;272;p59"/>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t/>
            </a:r>
            <a:endParaRPr sz="1100">
              <a:solidFill>
                <a:schemeClr val="dk1"/>
              </a:solidFill>
            </a:endParaRPr>
          </a:p>
          <a:p>
            <a:pPr indent="0" lvl="0" marL="0" rtl="0" algn="r">
              <a:lnSpc>
                <a:spcPct val="100000"/>
              </a:lnSpc>
              <a:spcBef>
                <a:spcPts val="0"/>
              </a:spcBef>
              <a:spcAft>
                <a:spcPts val="0"/>
              </a:spcAft>
              <a:buNone/>
            </a:pPr>
            <a:r>
              <a:rPr lang="en" sz="1100">
                <a:solidFill>
                  <a:schemeClr val="dk1"/>
                </a:solidFill>
              </a:rPr>
              <a:t>Visualisasi dapat dilihat </a:t>
            </a:r>
            <a:r>
              <a:rPr lang="en" sz="1100" u="sng">
                <a:solidFill>
                  <a:schemeClr val="hlink"/>
                </a:solidFill>
                <a:hlinkClick r:id="rId3"/>
              </a:rPr>
              <a:t>disini</a:t>
            </a:r>
            <a:endParaRPr sz="1100">
              <a:solidFill>
                <a:schemeClr val="dk1"/>
              </a:solidFill>
            </a:endParaRPr>
          </a:p>
        </p:txBody>
      </p:sp>
      <p:sp>
        <p:nvSpPr>
          <p:cNvPr id="273" name="Google Shape;273;p59"/>
          <p:cNvSpPr txBox="1"/>
          <p:nvPr>
            <p:ph idx="1" type="body"/>
          </p:nvPr>
        </p:nvSpPr>
        <p:spPr>
          <a:xfrm>
            <a:off x="1476600" y="3430538"/>
            <a:ext cx="6703500" cy="1353600"/>
          </a:xfrm>
          <a:prstGeom prst="rect">
            <a:avLst/>
          </a:prstGeom>
        </p:spPr>
        <p:txBody>
          <a:bodyPr anchorCtr="0" anchor="t" bIns="91425" lIns="91425" spcFirstLastPara="1" rIns="91425" wrap="square" tIns="91425">
            <a:normAutofit fontScale="92500"/>
          </a:bodyPr>
          <a:lstStyle/>
          <a:p>
            <a:pPr indent="0" lvl="0" marL="0" rtl="0" algn="just">
              <a:spcBef>
                <a:spcPts val="0"/>
              </a:spcBef>
              <a:spcAft>
                <a:spcPts val="1200"/>
              </a:spcAft>
              <a:buNone/>
            </a:pPr>
            <a:r>
              <a:rPr lang="en" sz="1400">
                <a:solidFill>
                  <a:schemeClr val="dk1"/>
                </a:solidFill>
              </a:rPr>
              <a:t>Hampir semua tipe pembayaran yang ada mengalami kenaikan selama 2016-2018, terutama pada </a:t>
            </a:r>
            <a:r>
              <a:rPr b="1" lang="en" sz="1400">
                <a:solidFill>
                  <a:schemeClr val="dk1"/>
                </a:solidFill>
              </a:rPr>
              <a:t>pembayaran dengan Credit Card yang naik cukup signikan lebih dari 100% dari 2017 ke 2018.</a:t>
            </a:r>
            <a:r>
              <a:rPr lang="en" sz="1400">
                <a:solidFill>
                  <a:schemeClr val="dk1"/>
                </a:solidFill>
              </a:rPr>
              <a:t> Sayangnya untuk tipe pembayaran dengan </a:t>
            </a:r>
            <a:r>
              <a:rPr b="1" lang="en" sz="1400">
                <a:solidFill>
                  <a:schemeClr val="dk1"/>
                </a:solidFill>
              </a:rPr>
              <a:t>Voucher mengalami sedikit penurunan pada tahun 2017 ke 2018, sedangkan pada tahun 2018 ada 3 transaksi yang tidak diketahui jenis pembayarannya</a:t>
            </a:r>
            <a:r>
              <a:rPr lang="en" sz="1400">
                <a:solidFill>
                  <a:schemeClr val="dk1"/>
                </a:solidFill>
              </a:rPr>
              <a:t>.</a:t>
            </a:r>
            <a:endParaRPr sz="1400">
              <a:solidFill>
                <a:schemeClr val="dk1"/>
              </a:solidFill>
            </a:endParaRPr>
          </a:p>
        </p:txBody>
      </p:sp>
      <p:pic>
        <p:nvPicPr>
          <p:cNvPr id="274" name="Google Shape;274;p59"/>
          <p:cNvPicPr preferRelativeResize="0"/>
          <p:nvPr/>
        </p:nvPicPr>
        <p:blipFill>
          <a:blip r:embed="rId4">
            <a:alphaModFix/>
          </a:blip>
          <a:stretch>
            <a:fillRect/>
          </a:stretch>
        </p:blipFill>
        <p:spPr>
          <a:xfrm>
            <a:off x="673052" y="3767823"/>
            <a:ext cx="679025" cy="679025"/>
          </a:xfrm>
          <a:prstGeom prst="rect">
            <a:avLst/>
          </a:prstGeom>
          <a:noFill/>
          <a:ln>
            <a:noFill/>
          </a:ln>
        </p:spPr>
      </p:pic>
      <p:pic>
        <p:nvPicPr>
          <p:cNvPr id="275" name="Google Shape;275;p59"/>
          <p:cNvPicPr preferRelativeResize="0"/>
          <p:nvPr/>
        </p:nvPicPr>
        <p:blipFill>
          <a:blip r:embed="rId5">
            <a:alphaModFix/>
          </a:blip>
          <a:stretch>
            <a:fillRect/>
          </a:stretch>
        </p:blipFill>
        <p:spPr>
          <a:xfrm>
            <a:off x="1974075" y="812075"/>
            <a:ext cx="5195843" cy="2618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60"/>
          <p:cNvSpPr txBox="1"/>
          <p:nvPr>
            <p:ph type="title"/>
          </p:nvPr>
        </p:nvSpPr>
        <p:spPr>
          <a:xfrm>
            <a:off x="0" y="-12175"/>
            <a:ext cx="79263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b="1" lang="en" sz="2220">
                <a:solidFill>
                  <a:schemeClr val="lt1"/>
                </a:solidFill>
              </a:rPr>
              <a:t>Conclusion</a:t>
            </a:r>
            <a:endParaRPr b="1" sz="2220">
              <a:solidFill>
                <a:schemeClr val="lt1"/>
              </a:solidFill>
            </a:endParaRPr>
          </a:p>
        </p:txBody>
      </p:sp>
      <p:sp>
        <p:nvSpPr>
          <p:cNvPr id="281" name="Google Shape;281;p60"/>
          <p:cNvSpPr txBox="1"/>
          <p:nvPr>
            <p:ph idx="1" type="body"/>
          </p:nvPr>
        </p:nvSpPr>
        <p:spPr>
          <a:xfrm>
            <a:off x="311700" y="1239450"/>
            <a:ext cx="8520600" cy="2664600"/>
          </a:xfrm>
          <a:prstGeom prst="rect">
            <a:avLst/>
          </a:prstGeom>
          <a:noFill/>
          <a:ln>
            <a:noFill/>
          </a:ln>
        </p:spPr>
        <p:txBody>
          <a:bodyPr anchorCtr="0" anchor="t" bIns="91425" lIns="91425" spcFirstLastPara="1" rIns="91425" wrap="square" tIns="91425">
            <a:normAutofit lnSpcReduction="10000"/>
          </a:bodyPr>
          <a:lstStyle/>
          <a:p>
            <a:pPr indent="-342900" lvl="0" marL="457200" rtl="0" algn="just">
              <a:lnSpc>
                <a:spcPct val="115000"/>
              </a:lnSpc>
              <a:spcBef>
                <a:spcPts val="0"/>
              </a:spcBef>
              <a:spcAft>
                <a:spcPts val="0"/>
              </a:spcAft>
              <a:buClr>
                <a:schemeClr val="dk1"/>
              </a:buClr>
              <a:buSzPts val="1800"/>
              <a:buFont typeface="Dosis"/>
              <a:buChar char="●"/>
            </a:pPr>
            <a:r>
              <a:rPr b="1" lang="en">
                <a:solidFill>
                  <a:schemeClr val="dk1"/>
                </a:solidFill>
                <a:latin typeface="Dosis"/>
                <a:ea typeface="Dosis"/>
                <a:cs typeface="Dosis"/>
                <a:sym typeface="Dosis"/>
              </a:rPr>
              <a:t>Pertumbuhan pelanggan</a:t>
            </a:r>
            <a:r>
              <a:rPr lang="en">
                <a:solidFill>
                  <a:schemeClr val="dk1"/>
                </a:solidFill>
                <a:latin typeface="Dosis"/>
                <a:ea typeface="Dosis"/>
                <a:cs typeface="Dosis"/>
                <a:sym typeface="Dosis"/>
              </a:rPr>
              <a:t> selama 2016-2018 masih perlu ditingkatkan karena </a:t>
            </a:r>
            <a:r>
              <a:rPr b="1" lang="en">
                <a:solidFill>
                  <a:schemeClr val="dk1"/>
                </a:solidFill>
                <a:latin typeface="Dosis"/>
                <a:ea typeface="Dosis"/>
                <a:cs typeface="Dosis"/>
                <a:sym typeface="Dosis"/>
              </a:rPr>
              <a:t>kebanyakan transaksi yang terjadi dilakukan oleh pelanggan baru.</a:t>
            </a:r>
            <a:endParaRPr b="1">
              <a:solidFill>
                <a:schemeClr val="dk1"/>
              </a:solidFill>
              <a:latin typeface="Dosis"/>
              <a:ea typeface="Dosis"/>
              <a:cs typeface="Dosis"/>
              <a:sym typeface="Dosis"/>
            </a:endParaRPr>
          </a:p>
          <a:p>
            <a:pPr indent="-342900" lvl="0" marL="457200" rtl="0" algn="just">
              <a:lnSpc>
                <a:spcPct val="115000"/>
              </a:lnSpc>
              <a:spcBef>
                <a:spcPts val="0"/>
              </a:spcBef>
              <a:spcAft>
                <a:spcPts val="0"/>
              </a:spcAft>
              <a:buClr>
                <a:schemeClr val="dk1"/>
              </a:buClr>
              <a:buSzPts val="1800"/>
              <a:buFont typeface="Dosis"/>
              <a:buChar char="●"/>
            </a:pPr>
            <a:r>
              <a:rPr b="1" lang="en">
                <a:solidFill>
                  <a:schemeClr val="dk1"/>
                </a:solidFill>
                <a:latin typeface="Dosis"/>
                <a:ea typeface="Dosis"/>
                <a:cs typeface="Dosis"/>
                <a:sym typeface="Dosis"/>
              </a:rPr>
              <a:t>Kualitas produk</a:t>
            </a:r>
            <a:r>
              <a:rPr lang="en">
                <a:solidFill>
                  <a:schemeClr val="dk1"/>
                </a:solidFill>
                <a:latin typeface="Dosis"/>
                <a:ea typeface="Dosis"/>
                <a:cs typeface="Dosis"/>
                <a:sym typeface="Dosis"/>
              </a:rPr>
              <a:t> selama 2016-2018 </a:t>
            </a:r>
            <a:r>
              <a:rPr b="1" lang="en">
                <a:solidFill>
                  <a:schemeClr val="dk1"/>
                </a:solidFill>
                <a:latin typeface="Dosis"/>
                <a:ea typeface="Dosis"/>
                <a:cs typeface="Dosis"/>
                <a:sym typeface="Dosis"/>
              </a:rPr>
              <a:t>menghasilkan revenue yang cukup baik</a:t>
            </a:r>
            <a:r>
              <a:rPr lang="en">
                <a:solidFill>
                  <a:schemeClr val="dk1"/>
                </a:solidFill>
                <a:latin typeface="Dosis"/>
                <a:ea typeface="Dosis"/>
                <a:cs typeface="Dosis"/>
                <a:sym typeface="Dosis"/>
              </a:rPr>
              <a:t> dengan top kategori yang beragam, terutama pada tahun 2018 sepertinya </a:t>
            </a:r>
            <a:r>
              <a:rPr b="1" lang="en">
                <a:solidFill>
                  <a:schemeClr val="dk1"/>
                </a:solidFill>
                <a:latin typeface="Dosis"/>
                <a:ea typeface="Dosis"/>
                <a:cs typeface="Dosis"/>
                <a:sym typeface="Dosis"/>
              </a:rPr>
              <a:t>Health Beauty</a:t>
            </a:r>
            <a:r>
              <a:rPr lang="en">
                <a:solidFill>
                  <a:schemeClr val="dk1"/>
                </a:solidFill>
                <a:latin typeface="Dosis"/>
                <a:ea typeface="Dosis"/>
                <a:cs typeface="Dosis"/>
                <a:sym typeface="Dosis"/>
              </a:rPr>
              <a:t> memiliki demand yang cukup besar.</a:t>
            </a:r>
            <a:endParaRPr>
              <a:solidFill>
                <a:schemeClr val="dk1"/>
              </a:solidFill>
              <a:latin typeface="Dosis"/>
              <a:ea typeface="Dosis"/>
              <a:cs typeface="Dosis"/>
              <a:sym typeface="Dosis"/>
            </a:endParaRPr>
          </a:p>
          <a:p>
            <a:pPr indent="-342900" lvl="0" marL="457200" rtl="0" algn="just">
              <a:lnSpc>
                <a:spcPct val="115000"/>
              </a:lnSpc>
              <a:spcBef>
                <a:spcPts val="0"/>
              </a:spcBef>
              <a:spcAft>
                <a:spcPts val="0"/>
              </a:spcAft>
              <a:buClr>
                <a:schemeClr val="dk1"/>
              </a:buClr>
              <a:buSzPts val="1800"/>
              <a:buFont typeface="Dosis"/>
              <a:buChar char="●"/>
            </a:pPr>
            <a:r>
              <a:rPr b="1" lang="en">
                <a:solidFill>
                  <a:schemeClr val="dk1"/>
                </a:solidFill>
                <a:latin typeface="Dosis"/>
                <a:ea typeface="Dosis"/>
                <a:cs typeface="Dosis"/>
                <a:sym typeface="Dosis"/>
              </a:rPr>
              <a:t>Penggunaan tipe pembayaran</a:t>
            </a:r>
            <a:r>
              <a:rPr lang="en">
                <a:solidFill>
                  <a:schemeClr val="dk1"/>
                </a:solidFill>
                <a:latin typeface="Dosis"/>
                <a:ea typeface="Dosis"/>
                <a:cs typeface="Dosis"/>
                <a:sym typeface="Dosis"/>
              </a:rPr>
              <a:t> selama 2016-2018 </a:t>
            </a:r>
            <a:r>
              <a:rPr b="1" lang="en">
                <a:solidFill>
                  <a:schemeClr val="dk1"/>
                </a:solidFill>
                <a:latin typeface="Dosis"/>
                <a:ea typeface="Dosis"/>
                <a:cs typeface="Dosis"/>
                <a:sym typeface="Dosis"/>
              </a:rPr>
              <a:t>cukup bagus hampir di setiap tipe pembayaran, terutama Credit Card sedangkan Voucher yang perlu diperbarui</a:t>
            </a:r>
            <a:r>
              <a:rPr lang="en">
                <a:solidFill>
                  <a:schemeClr val="dk1"/>
                </a:solidFill>
                <a:latin typeface="Dosis"/>
                <a:ea typeface="Dosis"/>
                <a:cs typeface="Dosis"/>
                <a:sym typeface="Dosis"/>
              </a:rPr>
              <a:t> kedepannya karena terjadi sedikit penurunan.</a:t>
            </a:r>
            <a:endParaRPr>
              <a:solidFill>
                <a:schemeClr val="dk1"/>
              </a:solidFill>
              <a:latin typeface="Dosis"/>
              <a:ea typeface="Dosis"/>
              <a:cs typeface="Dosis"/>
              <a:sym typeface="Dosi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61"/>
          <p:cNvSpPr txBox="1"/>
          <p:nvPr>
            <p:ph type="ctrTitle"/>
          </p:nvPr>
        </p:nvSpPr>
        <p:spPr>
          <a:xfrm>
            <a:off x="4472850" y="1545450"/>
            <a:ext cx="4223100" cy="20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50"/>
          <p:cNvSpPr txBox="1"/>
          <p:nvPr>
            <p:ph type="title"/>
          </p:nvPr>
        </p:nvSpPr>
        <p:spPr>
          <a:xfrm>
            <a:off x="0" y="-12175"/>
            <a:ext cx="79263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b="1" lang="en" sz="2220">
                <a:solidFill>
                  <a:schemeClr val="lt1"/>
                </a:solidFill>
              </a:rPr>
              <a:t>Overview</a:t>
            </a:r>
            <a:endParaRPr b="1" sz="2220">
              <a:solidFill>
                <a:schemeClr val="lt1"/>
              </a:solidFill>
            </a:endParaRPr>
          </a:p>
        </p:txBody>
      </p:sp>
      <p:sp>
        <p:nvSpPr>
          <p:cNvPr id="198" name="Google Shape;198;p50"/>
          <p:cNvSpPr txBox="1"/>
          <p:nvPr>
            <p:ph idx="1" type="body"/>
          </p:nvPr>
        </p:nvSpPr>
        <p:spPr>
          <a:xfrm>
            <a:off x="311700" y="1506875"/>
            <a:ext cx="8520600" cy="30621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800"/>
              <a:buNone/>
            </a:pPr>
            <a:r>
              <a:rPr lang="en">
                <a:solidFill>
                  <a:schemeClr val="dk1"/>
                </a:solidFill>
                <a:latin typeface="Dosis"/>
                <a:ea typeface="Dosis"/>
                <a:cs typeface="Dosis"/>
                <a:sym typeface="Dosis"/>
              </a:rPr>
              <a:t>“Dalam suatu perusahaan mengukur performa bisnis sangatlah penting untuk melacak, memantau, dan menilai keberhasilan atau kegagalan dari berbagai proses bisnis. Oleh karena itu, dalam paper ini akan menganalisa performa bisnis untuk sebuah perusahaan eCommerce,  dengan memperhitungkan beberapa metrik bisnis yaitu pertumbuhan pelanggan, kualitas produk, dan tipe pembayaran.”</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51"/>
          <p:cNvPicPr preferRelativeResize="0"/>
          <p:nvPr/>
        </p:nvPicPr>
        <p:blipFill rotWithShape="1">
          <a:blip r:embed="rId3">
            <a:alphaModFix/>
          </a:blip>
          <a:srcRect b="0" l="0" r="0" t="0"/>
          <a:stretch/>
        </p:blipFill>
        <p:spPr>
          <a:xfrm>
            <a:off x="316088" y="756356"/>
            <a:ext cx="5014748" cy="4234412"/>
          </a:xfrm>
          <a:prstGeom prst="rect">
            <a:avLst/>
          </a:prstGeom>
          <a:noFill/>
          <a:ln>
            <a:noFill/>
          </a:ln>
        </p:spPr>
      </p:pic>
      <p:sp>
        <p:nvSpPr>
          <p:cNvPr id="204" name="Google Shape;204;p51"/>
          <p:cNvSpPr txBox="1"/>
          <p:nvPr>
            <p:ph type="title"/>
          </p:nvPr>
        </p:nvSpPr>
        <p:spPr>
          <a:xfrm>
            <a:off x="0" y="-12175"/>
            <a:ext cx="78660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200"/>
              <a:buNone/>
            </a:pPr>
            <a:r>
              <a:rPr b="1" lang="en"/>
              <a:t>Data Preparation</a:t>
            </a:r>
            <a:endParaRPr b="1"/>
          </a:p>
        </p:txBody>
      </p:sp>
      <p:sp>
        <p:nvSpPr>
          <p:cNvPr id="205" name="Google Shape;205;p51"/>
          <p:cNvSpPr txBox="1"/>
          <p:nvPr>
            <p:ph idx="1" type="body"/>
          </p:nvPr>
        </p:nvSpPr>
        <p:spPr>
          <a:xfrm>
            <a:off x="4658633" y="968131"/>
            <a:ext cx="4169278" cy="3535488"/>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1018"/>
              <a:buNone/>
            </a:pPr>
            <a:r>
              <a:rPr lang="en" sz="1400">
                <a:solidFill>
                  <a:schemeClr val="dk1"/>
                </a:solidFill>
                <a:latin typeface="Arial"/>
                <a:ea typeface="Arial"/>
                <a:cs typeface="Arial"/>
                <a:sym typeface="Arial"/>
              </a:rPr>
              <a:t>Sebelum memulai analisis data, sebaiknya kita mempersiapkan data yang dibutuhkan terlebih dahulu. Disini saya akan menggunakan tools </a:t>
            </a:r>
            <a:r>
              <a:rPr b="1" lang="en" sz="1400">
                <a:solidFill>
                  <a:schemeClr val="dk1"/>
                </a:solidFill>
                <a:latin typeface="Arial"/>
                <a:ea typeface="Arial"/>
                <a:cs typeface="Arial"/>
                <a:sym typeface="Arial"/>
              </a:rPr>
              <a:t>PostgreSQL</a:t>
            </a:r>
            <a:r>
              <a:rPr lang="en" sz="1400">
                <a:solidFill>
                  <a:schemeClr val="dk1"/>
                </a:solidFill>
                <a:latin typeface="Arial"/>
                <a:ea typeface="Arial"/>
                <a:cs typeface="Arial"/>
                <a:sym typeface="Arial"/>
              </a:rPr>
              <a:t>. Adapun tahapan yang dilakukan, antara lain:</a:t>
            </a:r>
            <a:endParaRPr/>
          </a:p>
          <a:p>
            <a:pPr indent="-285750" lvl="0" marL="285750" rtl="0" algn="just">
              <a:lnSpc>
                <a:spcPct val="95000"/>
              </a:lnSpc>
              <a:spcBef>
                <a:spcPts val="1200"/>
              </a:spcBef>
              <a:spcAft>
                <a:spcPts val="0"/>
              </a:spcAft>
              <a:buSzPts val="1018"/>
              <a:buChar char="●"/>
            </a:pPr>
            <a:r>
              <a:rPr b="1" lang="en" sz="1400">
                <a:solidFill>
                  <a:schemeClr val="dk1"/>
                </a:solidFill>
                <a:latin typeface="Arial"/>
                <a:ea typeface="Arial"/>
                <a:cs typeface="Arial"/>
                <a:sym typeface="Arial"/>
              </a:rPr>
              <a:t>Membuat database</a:t>
            </a:r>
            <a:r>
              <a:rPr lang="en" sz="1400">
                <a:solidFill>
                  <a:schemeClr val="dk1"/>
                </a:solidFill>
                <a:latin typeface="Arial"/>
                <a:ea typeface="Arial"/>
                <a:cs typeface="Arial"/>
                <a:sym typeface="Arial"/>
              </a:rPr>
              <a:t> untuk penyimpanan dataset.</a:t>
            </a:r>
            <a:endParaRPr/>
          </a:p>
          <a:p>
            <a:pPr indent="-285750" lvl="0" marL="285750" rtl="0" algn="just">
              <a:lnSpc>
                <a:spcPct val="95000"/>
              </a:lnSpc>
              <a:spcBef>
                <a:spcPts val="0"/>
              </a:spcBef>
              <a:spcAft>
                <a:spcPts val="0"/>
              </a:spcAft>
              <a:buSzPts val="1018"/>
              <a:buChar char="●"/>
            </a:pPr>
            <a:r>
              <a:rPr b="1" lang="en" sz="1400">
                <a:solidFill>
                  <a:schemeClr val="dk1"/>
                </a:solidFill>
                <a:latin typeface="Arial"/>
                <a:ea typeface="Arial"/>
                <a:cs typeface="Arial"/>
                <a:sym typeface="Arial"/>
              </a:rPr>
              <a:t>Membuat tabel </a:t>
            </a:r>
            <a:r>
              <a:rPr lang="en" sz="1400">
                <a:solidFill>
                  <a:schemeClr val="dk1"/>
                </a:solidFill>
                <a:latin typeface="Arial"/>
                <a:ea typeface="Arial"/>
                <a:cs typeface="Arial"/>
                <a:sym typeface="Arial"/>
              </a:rPr>
              <a:t>dengan CREATE statement dengan nama dan tipe data yang sesuai.</a:t>
            </a:r>
            <a:endParaRPr/>
          </a:p>
          <a:p>
            <a:pPr indent="-285750" lvl="0" marL="285750" rtl="0" algn="just">
              <a:lnSpc>
                <a:spcPct val="95000"/>
              </a:lnSpc>
              <a:spcBef>
                <a:spcPts val="0"/>
              </a:spcBef>
              <a:spcAft>
                <a:spcPts val="0"/>
              </a:spcAft>
              <a:buSzPts val="1018"/>
              <a:buChar char="●"/>
            </a:pPr>
            <a:r>
              <a:rPr b="1" lang="en" sz="1400">
                <a:solidFill>
                  <a:schemeClr val="dk1"/>
                </a:solidFill>
                <a:latin typeface="Arial"/>
                <a:ea typeface="Arial"/>
                <a:cs typeface="Arial"/>
                <a:sym typeface="Arial"/>
              </a:rPr>
              <a:t>Mengimpor data </a:t>
            </a:r>
            <a:r>
              <a:rPr lang="en" sz="1400">
                <a:solidFill>
                  <a:schemeClr val="dk1"/>
                </a:solidFill>
                <a:latin typeface="Arial"/>
                <a:ea typeface="Arial"/>
                <a:cs typeface="Arial"/>
                <a:sym typeface="Arial"/>
              </a:rPr>
              <a:t>menggunakan file CSV untuk tiap tabel.</a:t>
            </a:r>
            <a:endParaRPr/>
          </a:p>
          <a:p>
            <a:pPr indent="-285750" lvl="0" marL="285750" rtl="0" algn="just">
              <a:lnSpc>
                <a:spcPct val="95000"/>
              </a:lnSpc>
              <a:spcBef>
                <a:spcPts val="0"/>
              </a:spcBef>
              <a:spcAft>
                <a:spcPts val="0"/>
              </a:spcAft>
              <a:buSzPts val="1018"/>
              <a:buChar char="●"/>
            </a:pPr>
            <a:r>
              <a:rPr b="1" lang="en" sz="1400">
                <a:solidFill>
                  <a:schemeClr val="dk1"/>
                </a:solidFill>
                <a:latin typeface="Arial"/>
                <a:ea typeface="Arial"/>
                <a:cs typeface="Arial"/>
                <a:sym typeface="Arial"/>
              </a:rPr>
              <a:t>Menambahkan relasi antar tabel</a:t>
            </a:r>
            <a:r>
              <a:rPr lang="en" sz="1400">
                <a:solidFill>
                  <a:schemeClr val="dk1"/>
                </a:solidFill>
                <a:latin typeface="Arial"/>
                <a:ea typeface="Arial"/>
                <a:cs typeface="Arial"/>
                <a:sym typeface="Arial"/>
              </a:rPr>
              <a:t> menggunakan ALTER statement.</a:t>
            </a:r>
            <a:endParaRPr/>
          </a:p>
        </p:txBody>
      </p:sp>
      <p:sp>
        <p:nvSpPr>
          <p:cNvPr id="206" name="Google Shape;206;p51"/>
          <p:cNvSpPr txBox="1"/>
          <p:nvPr/>
        </p:nvSpPr>
        <p:spPr>
          <a:xfrm>
            <a:off x="4572000" y="4601534"/>
            <a:ext cx="448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Lihat atau Download ERD </a:t>
            </a:r>
            <a:r>
              <a:rPr b="0" i="0" lang="en" sz="1100" u="sng" cap="none" strike="noStrike">
                <a:solidFill>
                  <a:schemeClr val="hlink"/>
                </a:solidFill>
                <a:latin typeface="Arial"/>
                <a:ea typeface="Arial"/>
                <a:cs typeface="Arial"/>
                <a:sym typeface="Arial"/>
                <a:hlinkClick r:id="rId4"/>
              </a:rPr>
              <a:t>disini</a:t>
            </a:r>
            <a:endParaRPr b="0" i="0" sz="11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Query selengkapnya dapat dilihat </a:t>
            </a:r>
            <a:r>
              <a:rPr b="0" i="0" lang="en" sz="1100" u="sng" cap="none" strike="noStrike">
                <a:solidFill>
                  <a:schemeClr val="hlink"/>
                </a:solidFill>
                <a:latin typeface="Arial"/>
                <a:ea typeface="Arial"/>
                <a:cs typeface="Arial"/>
                <a:sym typeface="Arial"/>
                <a:hlinkClick r:id="rId5"/>
              </a:rPr>
              <a:t>disini</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52"/>
          <p:cNvSpPr txBox="1"/>
          <p:nvPr>
            <p:ph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220">
                <a:solidFill>
                  <a:schemeClr val="lt1"/>
                </a:solidFill>
              </a:rPr>
              <a:t>Annual Customer Activity Growth Analysis</a:t>
            </a:r>
            <a:endParaRPr b="1" sz="2220">
              <a:solidFill>
                <a:schemeClr val="lt1"/>
              </a:solidFill>
            </a:endParaRPr>
          </a:p>
        </p:txBody>
      </p:sp>
      <p:sp>
        <p:nvSpPr>
          <p:cNvPr id="212" name="Google Shape;212;p52"/>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t/>
            </a:r>
            <a:endParaRPr sz="1100">
              <a:solidFill>
                <a:schemeClr val="dk1"/>
              </a:solidFill>
            </a:endParaRPr>
          </a:p>
          <a:p>
            <a:pPr indent="0" lvl="0" marL="0" rtl="0" algn="r">
              <a:lnSpc>
                <a:spcPct val="100000"/>
              </a:lnSpc>
              <a:spcBef>
                <a:spcPts val="0"/>
              </a:spcBef>
              <a:spcAft>
                <a:spcPts val="0"/>
              </a:spcAft>
              <a:buNone/>
            </a:pPr>
            <a:r>
              <a:rPr lang="en" sz="1100">
                <a:solidFill>
                  <a:schemeClr val="dk1"/>
                </a:solidFill>
              </a:rPr>
              <a:t>Query selengkapnya dapat dilihat </a:t>
            </a:r>
            <a:r>
              <a:rPr lang="en" sz="1100" u="sng">
                <a:solidFill>
                  <a:schemeClr val="hlink"/>
                </a:solidFill>
                <a:hlinkClick r:id="rId3"/>
              </a:rPr>
              <a:t>disini</a:t>
            </a:r>
            <a:endParaRPr sz="1100">
              <a:solidFill>
                <a:schemeClr val="dk1"/>
              </a:solidFill>
            </a:endParaRPr>
          </a:p>
        </p:txBody>
      </p:sp>
      <p:sp>
        <p:nvSpPr>
          <p:cNvPr id="213" name="Google Shape;213;p52"/>
          <p:cNvSpPr txBox="1"/>
          <p:nvPr>
            <p:ph idx="1" type="body"/>
          </p:nvPr>
        </p:nvSpPr>
        <p:spPr>
          <a:xfrm>
            <a:off x="1188300" y="1103575"/>
            <a:ext cx="6767400" cy="904200"/>
          </a:xfrm>
          <a:prstGeom prst="rect">
            <a:avLst/>
          </a:prstGeom>
        </p:spPr>
        <p:txBody>
          <a:bodyPr anchorCtr="0" anchor="t" bIns="91425" lIns="91425" spcFirstLastPara="1" rIns="91425" wrap="square" tIns="91425">
            <a:normAutofit/>
          </a:bodyPr>
          <a:lstStyle/>
          <a:p>
            <a:pPr indent="0" lvl="0" marL="0" rtl="0" algn="just">
              <a:lnSpc>
                <a:spcPct val="105000"/>
              </a:lnSpc>
              <a:spcBef>
                <a:spcPts val="0"/>
              </a:spcBef>
              <a:spcAft>
                <a:spcPts val="1200"/>
              </a:spcAft>
              <a:buNone/>
            </a:pPr>
            <a:r>
              <a:rPr lang="en" sz="1400">
                <a:solidFill>
                  <a:schemeClr val="dk1"/>
                </a:solidFill>
              </a:rPr>
              <a:t>Berikut ini adalah hasil query untuk </a:t>
            </a:r>
            <a:r>
              <a:rPr b="1" lang="en" sz="1400">
                <a:solidFill>
                  <a:schemeClr val="dk1"/>
                </a:solidFill>
              </a:rPr>
              <a:t>analisis pertumbuhan pelanggan</a:t>
            </a:r>
            <a:r>
              <a:rPr lang="en" sz="1400">
                <a:solidFill>
                  <a:schemeClr val="dk1"/>
                </a:solidFill>
              </a:rPr>
              <a:t> berdasarkan metric </a:t>
            </a:r>
            <a:r>
              <a:rPr i="1" lang="en" sz="1400">
                <a:solidFill>
                  <a:schemeClr val="dk1"/>
                </a:solidFill>
              </a:rPr>
              <a:t>monthly active user, total new customer, number of repeat order, dan average of transaction</a:t>
            </a:r>
            <a:r>
              <a:rPr lang="en" sz="1400">
                <a:solidFill>
                  <a:schemeClr val="dk1"/>
                </a:solidFill>
              </a:rPr>
              <a:t> </a:t>
            </a:r>
            <a:r>
              <a:rPr lang="en" sz="1400">
                <a:solidFill>
                  <a:schemeClr val="dk1"/>
                </a:solidFill>
              </a:rPr>
              <a:t>pada setiap tahun nya.</a:t>
            </a:r>
            <a:endParaRPr sz="1400">
              <a:solidFill>
                <a:schemeClr val="dk1"/>
              </a:solidFill>
            </a:endParaRPr>
          </a:p>
        </p:txBody>
      </p:sp>
      <p:pic>
        <p:nvPicPr>
          <p:cNvPr id="214" name="Google Shape;214;p52"/>
          <p:cNvPicPr preferRelativeResize="0"/>
          <p:nvPr/>
        </p:nvPicPr>
        <p:blipFill>
          <a:blip r:embed="rId4">
            <a:alphaModFix/>
          </a:blip>
          <a:stretch>
            <a:fillRect/>
          </a:stretch>
        </p:blipFill>
        <p:spPr>
          <a:xfrm>
            <a:off x="702725" y="2210825"/>
            <a:ext cx="7738550" cy="1718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53"/>
          <p:cNvSpPr txBox="1"/>
          <p:nvPr>
            <p:ph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220">
                <a:solidFill>
                  <a:schemeClr val="lt1"/>
                </a:solidFill>
              </a:rPr>
              <a:t>Annual Customer Activity Growth Analysis</a:t>
            </a:r>
            <a:endParaRPr b="1" sz="2220">
              <a:solidFill>
                <a:schemeClr val="lt1"/>
              </a:solidFill>
            </a:endParaRPr>
          </a:p>
        </p:txBody>
      </p:sp>
      <p:sp>
        <p:nvSpPr>
          <p:cNvPr id="220" name="Google Shape;220;p53"/>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t/>
            </a:r>
            <a:endParaRPr sz="1100">
              <a:solidFill>
                <a:schemeClr val="dk1"/>
              </a:solidFill>
            </a:endParaRPr>
          </a:p>
          <a:p>
            <a:pPr indent="0" lvl="0" marL="0" rtl="0" algn="r">
              <a:lnSpc>
                <a:spcPct val="100000"/>
              </a:lnSpc>
              <a:spcBef>
                <a:spcPts val="0"/>
              </a:spcBef>
              <a:spcAft>
                <a:spcPts val="0"/>
              </a:spcAft>
              <a:buNone/>
            </a:pPr>
            <a:r>
              <a:rPr lang="en" sz="1100">
                <a:solidFill>
                  <a:schemeClr val="dk1"/>
                </a:solidFill>
              </a:rPr>
              <a:t>Visualisasi dapat dilihat </a:t>
            </a:r>
            <a:r>
              <a:rPr lang="en" sz="1100" u="sng">
                <a:solidFill>
                  <a:schemeClr val="hlink"/>
                </a:solidFill>
                <a:hlinkClick r:id="rId3"/>
              </a:rPr>
              <a:t>disini</a:t>
            </a:r>
            <a:endParaRPr sz="1100">
              <a:solidFill>
                <a:schemeClr val="dk1"/>
              </a:solidFill>
            </a:endParaRPr>
          </a:p>
        </p:txBody>
      </p:sp>
      <p:sp>
        <p:nvSpPr>
          <p:cNvPr id="221" name="Google Shape;221;p53"/>
          <p:cNvSpPr txBox="1"/>
          <p:nvPr/>
        </p:nvSpPr>
        <p:spPr>
          <a:xfrm>
            <a:off x="2170575" y="3661975"/>
            <a:ext cx="5649900" cy="852600"/>
          </a:xfrm>
          <a:prstGeom prst="rect">
            <a:avLst/>
          </a:prstGeom>
          <a:noFill/>
          <a:ln>
            <a:noFill/>
          </a:ln>
        </p:spPr>
        <p:txBody>
          <a:bodyPr anchorCtr="0" anchor="t" bIns="91425" lIns="91425" spcFirstLastPara="1" rIns="91425" wrap="square" tIns="91425">
            <a:spAutoFit/>
          </a:bodyPr>
          <a:lstStyle/>
          <a:p>
            <a:pPr indent="0" lvl="0" marL="0" rtl="0" algn="just">
              <a:lnSpc>
                <a:spcPct val="105000"/>
              </a:lnSpc>
              <a:spcBef>
                <a:spcPts val="0"/>
              </a:spcBef>
              <a:spcAft>
                <a:spcPts val="1200"/>
              </a:spcAft>
              <a:buNone/>
            </a:pPr>
            <a:r>
              <a:rPr b="1" lang="en">
                <a:solidFill>
                  <a:schemeClr val="dk1"/>
                </a:solidFill>
              </a:rPr>
              <a:t>Rata-rata pelanggan yang aktif per bulan dan jumlah pelanggan baru mengalami kenaikan setiap tahunnya</a:t>
            </a:r>
            <a:r>
              <a:rPr lang="en">
                <a:solidFill>
                  <a:schemeClr val="dk1"/>
                </a:solidFill>
              </a:rPr>
              <a:t> terutama pada tahun 2017 terjadi pertumbuhan pelanggan yang cukup signifikan.</a:t>
            </a:r>
            <a:endParaRPr/>
          </a:p>
        </p:txBody>
      </p:sp>
      <p:pic>
        <p:nvPicPr>
          <p:cNvPr id="222" name="Google Shape;222;p53"/>
          <p:cNvPicPr preferRelativeResize="0"/>
          <p:nvPr/>
        </p:nvPicPr>
        <p:blipFill>
          <a:blip r:embed="rId4">
            <a:alphaModFix/>
          </a:blip>
          <a:stretch>
            <a:fillRect/>
          </a:stretch>
        </p:blipFill>
        <p:spPr>
          <a:xfrm>
            <a:off x="1315650" y="3698912"/>
            <a:ext cx="778725" cy="778725"/>
          </a:xfrm>
          <a:prstGeom prst="rect">
            <a:avLst/>
          </a:prstGeom>
          <a:noFill/>
          <a:ln>
            <a:noFill/>
          </a:ln>
        </p:spPr>
      </p:pic>
      <p:pic>
        <p:nvPicPr>
          <p:cNvPr id="223" name="Google Shape;223;p53"/>
          <p:cNvPicPr preferRelativeResize="0"/>
          <p:nvPr/>
        </p:nvPicPr>
        <p:blipFill>
          <a:blip r:embed="rId5">
            <a:alphaModFix/>
          </a:blip>
          <a:stretch>
            <a:fillRect/>
          </a:stretch>
        </p:blipFill>
        <p:spPr>
          <a:xfrm>
            <a:off x="711338" y="712925"/>
            <a:ext cx="7721325" cy="2796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54"/>
          <p:cNvSpPr txBox="1"/>
          <p:nvPr>
            <p:ph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220">
                <a:solidFill>
                  <a:schemeClr val="lt1"/>
                </a:solidFill>
              </a:rPr>
              <a:t>Annual Customer Activity Growth Analysis</a:t>
            </a:r>
            <a:endParaRPr b="1" sz="2220">
              <a:solidFill>
                <a:schemeClr val="lt1"/>
              </a:solidFill>
            </a:endParaRPr>
          </a:p>
        </p:txBody>
      </p:sp>
      <p:sp>
        <p:nvSpPr>
          <p:cNvPr id="229" name="Google Shape;229;p54"/>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t/>
            </a:r>
            <a:endParaRPr sz="1100">
              <a:solidFill>
                <a:schemeClr val="dk1"/>
              </a:solidFill>
            </a:endParaRPr>
          </a:p>
          <a:p>
            <a:pPr indent="0" lvl="0" marL="0" rtl="0" algn="r">
              <a:lnSpc>
                <a:spcPct val="100000"/>
              </a:lnSpc>
              <a:spcBef>
                <a:spcPts val="0"/>
              </a:spcBef>
              <a:spcAft>
                <a:spcPts val="0"/>
              </a:spcAft>
              <a:buNone/>
            </a:pPr>
            <a:r>
              <a:rPr lang="en" sz="1100">
                <a:solidFill>
                  <a:schemeClr val="dk1"/>
                </a:solidFill>
              </a:rPr>
              <a:t>Visualisasi dapat dilihat </a:t>
            </a:r>
            <a:r>
              <a:rPr lang="en" sz="1100" u="sng">
                <a:solidFill>
                  <a:schemeClr val="hlink"/>
                </a:solidFill>
                <a:hlinkClick r:id="rId3"/>
              </a:rPr>
              <a:t>disini</a:t>
            </a:r>
            <a:endParaRPr sz="1100">
              <a:solidFill>
                <a:schemeClr val="dk1"/>
              </a:solidFill>
            </a:endParaRPr>
          </a:p>
        </p:txBody>
      </p:sp>
      <p:sp>
        <p:nvSpPr>
          <p:cNvPr id="230" name="Google Shape;230;p54"/>
          <p:cNvSpPr txBox="1"/>
          <p:nvPr/>
        </p:nvSpPr>
        <p:spPr>
          <a:xfrm>
            <a:off x="2170575" y="3661975"/>
            <a:ext cx="6059100" cy="1079100"/>
          </a:xfrm>
          <a:prstGeom prst="rect">
            <a:avLst/>
          </a:prstGeom>
          <a:noFill/>
          <a:ln>
            <a:noFill/>
          </a:ln>
        </p:spPr>
        <p:txBody>
          <a:bodyPr anchorCtr="0" anchor="t" bIns="91425" lIns="91425" spcFirstLastPara="1" rIns="91425" wrap="square" tIns="91425">
            <a:spAutoFit/>
          </a:bodyPr>
          <a:lstStyle/>
          <a:p>
            <a:pPr indent="0" lvl="0" marL="0" rtl="0" algn="just">
              <a:lnSpc>
                <a:spcPct val="105000"/>
              </a:lnSpc>
              <a:spcBef>
                <a:spcPts val="0"/>
              </a:spcBef>
              <a:spcAft>
                <a:spcPts val="1200"/>
              </a:spcAft>
              <a:buNone/>
            </a:pPr>
            <a:r>
              <a:rPr lang="en">
                <a:solidFill>
                  <a:schemeClr val="dk1"/>
                </a:solidFill>
              </a:rPr>
              <a:t>Banyaknya pelanggan yang melakukan </a:t>
            </a:r>
            <a:r>
              <a:rPr b="1" lang="en">
                <a:solidFill>
                  <a:schemeClr val="dk1"/>
                </a:solidFill>
              </a:rPr>
              <a:t>repeat order terjadi sedikit penurunan pada tahun 2017 ke 2018.</a:t>
            </a:r>
            <a:r>
              <a:rPr lang="en">
                <a:solidFill>
                  <a:schemeClr val="dk1"/>
                </a:solidFill>
              </a:rPr>
              <a:t> Sedangkan </a:t>
            </a:r>
            <a:r>
              <a:rPr b="1" lang="en">
                <a:solidFill>
                  <a:schemeClr val="dk1"/>
                </a:solidFill>
              </a:rPr>
              <a:t>Rata-rata transaksinya tidak mengalami pertumbuhan</a:t>
            </a:r>
            <a:r>
              <a:rPr lang="en">
                <a:solidFill>
                  <a:schemeClr val="dk1"/>
                </a:solidFill>
              </a:rPr>
              <a:t> </a:t>
            </a:r>
            <a:r>
              <a:rPr b="1" lang="en">
                <a:solidFill>
                  <a:schemeClr val="dk1"/>
                </a:solidFill>
              </a:rPr>
              <a:t>yang signifikan</a:t>
            </a:r>
            <a:r>
              <a:rPr lang="en">
                <a:solidFill>
                  <a:schemeClr val="dk1"/>
                </a:solidFill>
              </a:rPr>
              <a:t> pada tiap tahunnya.</a:t>
            </a:r>
            <a:endParaRPr b="1">
              <a:solidFill>
                <a:schemeClr val="dk1"/>
              </a:solidFill>
            </a:endParaRPr>
          </a:p>
        </p:txBody>
      </p:sp>
      <p:pic>
        <p:nvPicPr>
          <p:cNvPr id="231" name="Google Shape;231;p54"/>
          <p:cNvPicPr preferRelativeResize="0"/>
          <p:nvPr/>
        </p:nvPicPr>
        <p:blipFill>
          <a:blip r:embed="rId4">
            <a:alphaModFix/>
          </a:blip>
          <a:stretch>
            <a:fillRect/>
          </a:stretch>
        </p:blipFill>
        <p:spPr>
          <a:xfrm>
            <a:off x="1342275" y="3812162"/>
            <a:ext cx="778725" cy="778725"/>
          </a:xfrm>
          <a:prstGeom prst="rect">
            <a:avLst/>
          </a:prstGeom>
          <a:noFill/>
          <a:ln>
            <a:noFill/>
          </a:ln>
        </p:spPr>
      </p:pic>
      <p:pic>
        <p:nvPicPr>
          <p:cNvPr id="232" name="Google Shape;232;p54"/>
          <p:cNvPicPr preferRelativeResize="0"/>
          <p:nvPr/>
        </p:nvPicPr>
        <p:blipFill>
          <a:blip r:embed="rId5">
            <a:alphaModFix/>
          </a:blip>
          <a:stretch>
            <a:fillRect/>
          </a:stretch>
        </p:blipFill>
        <p:spPr>
          <a:xfrm>
            <a:off x="403100" y="840850"/>
            <a:ext cx="8337824" cy="269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55"/>
          <p:cNvSpPr txBox="1"/>
          <p:nvPr>
            <p:ph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220">
                <a:solidFill>
                  <a:schemeClr val="lt1"/>
                </a:solidFill>
              </a:rPr>
              <a:t>Annual Product Category Quality Analysis</a:t>
            </a:r>
            <a:endParaRPr b="1" sz="2220">
              <a:solidFill>
                <a:schemeClr val="lt1"/>
              </a:solidFill>
            </a:endParaRPr>
          </a:p>
        </p:txBody>
      </p:sp>
      <p:sp>
        <p:nvSpPr>
          <p:cNvPr id="238" name="Google Shape;238;p55"/>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t/>
            </a:r>
            <a:endParaRPr sz="1100">
              <a:solidFill>
                <a:schemeClr val="dk1"/>
              </a:solidFill>
            </a:endParaRPr>
          </a:p>
          <a:p>
            <a:pPr indent="0" lvl="0" marL="0" rtl="0" algn="r">
              <a:lnSpc>
                <a:spcPct val="100000"/>
              </a:lnSpc>
              <a:spcBef>
                <a:spcPts val="0"/>
              </a:spcBef>
              <a:spcAft>
                <a:spcPts val="0"/>
              </a:spcAft>
              <a:buNone/>
            </a:pPr>
            <a:r>
              <a:rPr lang="en" sz="1100">
                <a:solidFill>
                  <a:schemeClr val="dk1"/>
                </a:solidFill>
              </a:rPr>
              <a:t>Query selengkapnya dapat dilihat </a:t>
            </a:r>
            <a:r>
              <a:rPr lang="en" sz="1100" u="sng">
                <a:solidFill>
                  <a:schemeClr val="hlink"/>
                </a:solidFill>
                <a:hlinkClick r:id="rId3"/>
              </a:rPr>
              <a:t>disini</a:t>
            </a:r>
            <a:endParaRPr sz="1100">
              <a:solidFill>
                <a:schemeClr val="dk1"/>
              </a:solidFill>
            </a:endParaRPr>
          </a:p>
        </p:txBody>
      </p:sp>
      <p:sp>
        <p:nvSpPr>
          <p:cNvPr id="239" name="Google Shape;239;p55"/>
          <p:cNvSpPr txBox="1"/>
          <p:nvPr>
            <p:ph idx="1" type="body"/>
          </p:nvPr>
        </p:nvSpPr>
        <p:spPr>
          <a:xfrm>
            <a:off x="1507050" y="1189200"/>
            <a:ext cx="6129900" cy="7566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en" sz="1400">
                <a:solidFill>
                  <a:schemeClr val="dk1"/>
                </a:solidFill>
              </a:rPr>
              <a:t>Berikut ini adalah hasil query untuk </a:t>
            </a:r>
            <a:r>
              <a:rPr b="1" lang="en" sz="1400">
                <a:solidFill>
                  <a:schemeClr val="dk1"/>
                </a:solidFill>
              </a:rPr>
              <a:t>analisis kualitas produk</a:t>
            </a:r>
            <a:r>
              <a:rPr lang="en" sz="1400">
                <a:solidFill>
                  <a:schemeClr val="dk1"/>
                </a:solidFill>
              </a:rPr>
              <a:t> berdasarkan metric </a:t>
            </a:r>
            <a:r>
              <a:rPr i="1" lang="en" sz="1400">
                <a:solidFill>
                  <a:schemeClr val="dk1"/>
                </a:solidFill>
              </a:rPr>
              <a:t>revenue dan canceled order </a:t>
            </a:r>
            <a:r>
              <a:rPr lang="en" sz="1400">
                <a:solidFill>
                  <a:schemeClr val="dk1"/>
                </a:solidFill>
              </a:rPr>
              <a:t>pada setiap tahun nya.</a:t>
            </a:r>
            <a:endParaRPr sz="1400">
              <a:solidFill>
                <a:schemeClr val="dk1"/>
              </a:solidFill>
            </a:endParaRPr>
          </a:p>
        </p:txBody>
      </p:sp>
      <p:pic>
        <p:nvPicPr>
          <p:cNvPr id="240" name="Google Shape;240;p55"/>
          <p:cNvPicPr preferRelativeResize="0"/>
          <p:nvPr/>
        </p:nvPicPr>
        <p:blipFill>
          <a:blip r:embed="rId4">
            <a:alphaModFix/>
          </a:blip>
          <a:stretch>
            <a:fillRect/>
          </a:stretch>
        </p:blipFill>
        <p:spPr>
          <a:xfrm>
            <a:off x="311700" y="2057350"/>
            <a:ext cx="8520600" cy="1351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56"/>
          <p:cNvSpPr txBox="1"/>
          <p:nvPr>
            <p:ph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220">
                <a:solidFill>
                  <a:schemeClr val="lt1"/>
                </a:solidFill>
              </a:rPr>
              <a:t>Annual Product Category Quality Analysis</a:t>
            </a:r>
            <a:endParaRPr b="1" sz="2220">
              <a:solidFill>
                <a:schemeClr val="lt1"/>
              </a:solidFill>
            </a:endParaRPr>
          </a:p>
        </p:txBody>
      </p:sp>
      <p:sp>
        <p:nvSpPr>
          <p:cNvPr id="246" name="Google Shape;246;p56"/>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t/>
            </a:r>
            <a:endParaRPr sz="1100">
              <a:solidFill>
                <a:schemeClr val="dk1"/>
              </a:solidFill>
            </a:endParaRPr>
          </a:p>
          <a:p>
            <a:pPr indent="0" lvl="0" marL="0" rtl="0" algn="r">
              <a:lnSpc>
                <a:spcPct val="100000"/>
              </a:lnSpc>
              <a:spcBef>
                <a:spcPts val="0"/>
              </a:spcBef>
              <a:spcAft>
                <a:spcPts val="0"/>
              </a:spcAft>
              <a:buNone/>
            </a:pPr>
            <a:r>
              <a:rPr lang="en" sz="1100">
                <a:solidFill>
                  <a:schemeClr val="dk1"/>
                </a:solidFill>
              </a:rPr>
              <a:t>Visualisasi dapat dilihat </a:t>
            </a:r>
            <a:r>
              <a:rPr lang="en" sz="1100" u="sng">
                <a:solidFill>
                  <a:schemeClr val="hlink"/>
                </a:solidFill>
                <a:hlinkClick r:id="rId3"/>
              </a:rPr>
              <a:t>disini</a:t>
            </a:r>
            <a:endParaRPr sz="1100">
              <a:solidFill>
                <a:schemeClr val="dk1"/>
              </a:solidFill>
            </a:endParaRPr>
          </a:p>
        </p:txBody>
      </p:sp>
      <p:sp>
        <p:nvSpPr>
          <p:cNvPr id="247" name="Google Shape;247;p56"/>
          <p:cNvSpPr txBox="1"/>
          <p:nvPr>
            <p:ph idx="1" type="body"/>
          </p:nvPr>
        </p:nvSpPr>
        <p:spPr>
          <a:xfrm>
            <a:off x="1772350" y="3535550"/>
            <a:ext cx="6255600" cy="10005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b="1" lang="en" sz="1400">
                <a:solidFill>
                  <a:schemeClr val="dk1"/>
                </a:solidFill>
              </a:rPr>
              <a:t>Total Revenue</a:t>
            </a:r>
            <a:r>
              <a:rPr lang="en" sz="1400">
                <a:solidFill>
                  <a:schemeClr val="dk1"/>
                </a:solidFill>
              </a:rPr>
              <a:t> yang dihasilkan setiap tahun terlihat </a:t>
            </a:r>
            <a:r>
              <a:rPr b="1" lang="en" sz="1400">
                <a:solidFill>
                  <a:schemeClr val="dk1"/>
                </a:solidFill>
              </a:rPr>
              <a:t>mengalami kenaikan</a:t>
            </a:r>
            <a:r>
              <a:rPr lang="en" sz="1400">
                <a:solidFill>
                  <a:schemeClr val="dk1"/>
                </a:solidFill>
              </a:rPr>
              <a:t> tetapi </a:t>
            </a:r>
            <a:r>
              <a:rPr b="1" lang="en" sz="1400">
                <a:solidFill>
                  <a:schemeClr val="dk1"/>
                </a:solidFill>
              </a:rPr>
              <a:t>jumlah pesanan yang dibatalkan tiap tahun pun bertambah</a:t>
            </a:r>
            <a:r>
              <a:rPr lang="en" sz="1400">
                <a:solidFill>
                  <a:schemeClr val="dk1"/>
                </a:solidFill>
              </a:rPr>
              <a:t> pula yang dimungkinkan karena jumlah orang yang mengakses tiap tahun juga bertambah.</a:t>
            </a:r>
            <a:endParaRPr sz="1400">
              <a:solidFill>
                <a:schemeClr val="dk1"/>
              </a:solidFill>
            </a:endParaRPr>
          </a:p>
        </p:txBody>
      </p:sp>
      <p:pic>
        <p:nvPicPr>
          <p:cNvPr id="248" name="Google Shape;248;p56"/>
          <p:cNvPicPr preferRelativeResize="0"/>
          <p:nvPr/>
        </p:nvPicPr>
        <p:blipFill>
          <a:blip r:embed="rId4">
            <a:alphaModFix/>
          </a:blip>
          <a:stretch>
            <a:fillRect/>
          </a:stretch>
        </p:blipFill>
        <p:spPr>
          <a:xfrm>
            <a:off x="906850" y="3646437"/>
            <a:ext cx="778725" cy="778725"/>
          </a:xfrm>
          <a:prstGeom prst="rect">
            <a:avLst/>
          </a:prstGeom>
          <a:noFill/>
          <a:ln>
            <a:noFill/>
          </a:ln>
        </p:spPr>
      </p:pic>
      <p:pic>
        <p:nvPicPr>
          <p:cNvPr id="249" name="Google Shape;249;p56"/>
          <p:cNvPicPr preferRelativeResize="0"/>
          <p:nvPr/>
        </p:nvPicPr>
        <p:blipFill>
          <a:blip r:embed="rId5">
            <a:alphaModFix/>
          </a:blip>
          <a:stretch>
            <a:fillRect/>
          </a:stretch>
        </p:blipFill>
        <p:spPr>
          <a:xfrm>
            <a:off x="912475" y="838714"/>
            <a:ext cx="7319049" cy="25295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57"/>
          <p:cNvSpPr txBox="1"/>
          <p:nvPr>
            <p:ph type="title"/>
          </p:nvPr>
        </p:nvSpPr>
        <p:spPr>
          <a:xfrm>
            <a:off x="311700" y="-1217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220">
                <a:solidFill>
                  <a:schemeClr val="lt1"/>
                </a:solidFill>
              </a:rPr>
              <a:t>Annual Product Category Quality Analysis</a:t>
            </a:r>
            <a:endParaRPr b="1" sz="2220">
              <a:solidFill>
                <a:schemeClr val="lt1"/>
              </a:solidFill>
            </a:endParaRPr>
          </a:p>
        </p:txBody>
      </p:sp>
      <p:sp>
        <p:nvSpPr>
          <p:cNvPr id="255" name="Google Shape;255;p57"/>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t/>
            </a:r>
            <a:endParaRPr sz="1100">
              <a:solidFill>
                <a:schemeClr val="dk1"/>
              </a:solidFill>
            </a:endParaRPr>
          </a:p>
          <a:p>
            <a:pPr indent="0" lvl="0" marL="0" rtl="0" algn="r">
              <a:lnSpc>
                <a:spcPct val="100000"/>
              </a:lnSpc>
              <a:spcBef>
                <a:spcPts val="0"/>
              </a:spcBef>
              <a:spcAft>
                <a:spcPts val="0"/>
              </a:spcAft>
              <a:buNone/>
            </a:pPr>
            <a:r>
              <a:rPr lang="en" sz="1100">
                <a:solidFill>
                  <a:schemeClr val="dk1"/>
                </a:solidFill>
              </a:rPr>
              <a:t>Visualisasi dapat dilihat </a:t>
            </a:r>
            <a:r>
              <a:rPr lang="en" sz="1100" u="sng">
                <a:solidFill>
                  <a:schemeClr val="hlink"/>
                </a:solidFill>
                <a:hlinkClick r:id="rId3"/>
              </a:rPr>
              <a:t>disini</a:t>
            </a:r>
            <a:endParaRPr sz="1100">
              <a:solidFill>
                <a:schemeClr val="dk1"/>
              </a:solidFill>
            </a:endParaRPr>
          </a:p>
        </p:txBody>
      </p:sp>
      <p:sp>
        <p:nvSpPr>
          <p:cNvPr id="256" name="Google Shape;256;p57"/>
          <p:cNvSpPr txBox="1"/>
          <p:nvPr>
            <p:ph idx="1" type="body"/>
          </p:nvPr>
        </p:nvSpPr>
        <p:spPr>
          <a:xfrm>
            <a:off x="562500" y="3379725"/>
            <a:ext cx="8019000" cy="13527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b="1" lang="en" sz="1400">
                <a:solidFill>
                  <a:schemeClr val="dk1"/>
                </a:solidFill>
              </a:rPr>
              <a:t>Revenue yang dihasilkan dari top kategori mengalamin kenaikan yang cukup signifikan</a:t>
            </a:r>
            <a:r>
              <a:rPr lang="en" sz="1400">
                <a:solidFill>
                  <a:schemeClr val="dk1"/>
                </a:solidFill>
              </a:rPr>
              <a:t> pada tiap tahunnya, sedangkan jumlah pesanan yang dibatalkan pada top kategori tiap tahunnya tidak begitu berdampak, </a:t>
            </a:r>
            <a:r>
              <a:rPr b="1" lang="en" sz="1400">
                <a:solidFill>
                  <a:schemeClr val="dk1"/>
                </a:solidFill>
              </a:rPr>
              <a:t>hanya berbeda 2 transaksi cancel antara tahun 2017 ke 2018</a:t>
            </a:r>
            <a:r>
              <a:rPr lang="en" sz="1400">
                <a:solidFill>
                  <a:schemeClr val="dk1"/>
                </a:solidFill>
              </a:rPr>
              <a:t>. Hal yang menarik adalah kategori </a:t>
            </a:r>
            <a:r>
              <a:rPr b="1" lang="en" sz="1400">
                <a:solidFill>
                  <a:schemeClr val="dk1"/>
                </a:solidFill>
              </a:rPr>
              <a:t>Health Beauty selain sebagai penghasil revenue tertinggi juga penyumbang cancel order terbanyak pada tahun 2018</a:t>
            </a:r>
            <a:r>
              <a:rPr lang="en" sz="1400">
                <a:solidFill>
                  <a:schemeClr val="dk1"/>
                </a:solidFill>
              </a:rPr>
              <a:t>.</a:t>
            </a:r>
            <a:endParaRPr sz="1400">
              <a:solidFill>
                <a:schemeClr val="dk1"/>
              </a:solidFill>
            </a:endParaRPr>
          </a:p>
        </p:txBody>
      </p:sp>
      <p:pic>
        <p:nvPicPr>
          <p:cNvPr id="257" name="Google Shape;257;p57"/>
          <p:cNvPicPr preferRelativeResize="0"/>
          <p:nvPr/>
        </p:nvPicPr>
        <p:blipFill>
          <a:blip r:embed="rId4">
            <a:alphaModFix/>
          </a:blip>
          <a:stretch>
            <a:fillRect/>
          </a:stretch>
        </p:blipFill>
        <p:spPr>
          <a:xfrm>
            <a:off x="982850" y="2695098"/>
            <a:ext cx="661000" cy="661000"/>
          </a:xfrm>
          <a:prstGeom prst="rect">
            <a:avLst/>
          </a:prstGeom>
          <a:noFill/>
          <a:ln>
            <a:noFill/>
          </a:ln>
        </p:spPr>
      </p:pic>
      <p:pic>
        <p:nvPicPr>
          <p:cNvPr id="258" name="Google Shape;258;p57"/>
          <p:cNvPicPr preferRelativeResize="0"/>
          <p:nvPr/>
        </p:nvPicPr>
        <p:blipFill>
          <a:blip r:embed="rId5">
            <a:alphaModFix/>
          </a:blip>
          <a:stretch>
            <a:fillRect/>
          </a:stretch>
        </p:blipFill>
        <p:spPr>
          <a:xfrm>
            <a:off x="1906450" y="1142075"/>
            <a:ext cx="6427174" cy="2214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